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4"/>
  </p:notesMasterIdLst>
  <p:sldIdLst>
    <p:sldId id="256" r:id="rId2"/>
    <p:sldId id="293" r:id="rId3"/>
    <p:sldId id="279" r:id="rId4"/>
    <p:sldId id="281" r:id="rId5"/>
    <p:sldId id="280" r:id="rId6"/>
    <p:sldId id="286" r:id="rId7"/>
    <p:sldId id="298" r:id="rId8"/>
    <p:sldId id="289" r:id="rId9"/>
    <p:sldId id="287" r:id="rId10"/>
    <p:sldId id="285" r:id="rId11"/>
    <p:sldId id="284" r:id="rId12"/>
    <p:sldId id="292" r:id="rId13"/>
  </p:sldIdLst>
  <p:sldSz cx="18288000" cy="10287000"/>
  <p:notesSz cx="6858000" cy="9144000"/>
  <p:embeddedFontLst>
    <p:embeddedFont>
      <p:font typeface="Calibri" panose="020F0502020204030204" pitchFamily="34" charset="0"/>
      <p:regular r:id="rId15"/>
      <p:bold r:id="rId16"/>
      <p:italic r:id="rId17"/>
      <p:boldItalic r:id="rId18"/>
    </p:embeddedFont>
    <p:embeddedFont>
      <p:font typeface="Calibri (MS)" panose="020F0502020204030204" pitchFamily="34" charset="0"/>
      <p:regular r:id="rId19"/>
    </p:embeddedFont>
    <p:embeddedFont>
      <p:font typeface="Calibri (MS) Bold" panose="020F0702030404030204" pitchFamily="34" charset="0"/>
      <p:regular r:id="rId20"/>
      <p:bold r:id="rId21"/>
    </p:embeddedFont>
    <p:embeddedFont>
      <p:font typeface="Calibri (MS) Italics" panose="020F05020202040A0204" pitchFamily="34" charset="0"/>
      <p:regular r:id="rId22"/>
      <p:italic r:id="rId23"/>
    </p:embeddedFont>
    <p:embeddedFont>
      <p:font typeface="Proxima Nova" panose="02000506030000020004" pitchFamily="2" charset="0"/>
      <p:regular r:id="rId24"/>
    </p:embeddedFont>
    <p:embeddedFont>
      <p:font typeface="Proxima Nova Bold" panose="02000506030000020004" pitchFamily="2" charset="0"/>
      <p:regular r:id="rId25"/>
      <p:bold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9AAC67-D29D-472C-AA5E-EC8684697B93}" v="42" dt="2023-11-09T05:35:49.1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autoAdjust="0"/>
    <p:restoredTop sz="94626" autoAdjust="0"/>
  </p:normalViewPr>
  <p:slideViewPr>
    <p:cSldViewPr>
      <p:cViewPr varScale="1">
        <p:scale>
          <a:sx n="74" d="100"/>
          <a:sy n="74" d="100"/>
        </p:scale>
        <p:origin x="600"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5.fntdata"/><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09.11.2023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Font size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225268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Font size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29213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Font size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778072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Font size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9662301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7D9150-33F1-4D0C-A8F9-0A3EC8A3E2FB}" type="datetime1">
              <a:rPr lang="en-US" smtClean="0"/>
              <a:t>11/9/23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958B3D-E0DE-4F9B-ABE2-9967C05B7672}" type="datetime1">
              <a:rPr lang="en-US" smtClean="0"/>
              <a:t>11/9/23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97168F-8D5E-4CC6-8BCE-5EA87980998C}" type="datetime1">
              <a:rPr lang="en-US" smtClean="0"/>
              <a:t>11/9/23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9D5D7D-8324-44E8-AFEC-6F94796F4CFD}" type="datetime1">
              <a:rPr lang="en-US" smtClean="0"/>
              <a:t>11/9/23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46CBAF3-7F9B-4D57-885E-ADD71E731682}" type="datetime1">
              <a:rPr lang="en-US" smtClean="0"/>
              <a:t>11/9/23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7931520-C198-43FD-9F2F-AA020F0031BD}" type="datetime1">
              <a:rPr lang="en-US" smtClean="0"/>
              <a:t>11/9/23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EF65CD-9947-4002-8DFB-08878E8A1B04}" type="datetime1">
              <a:rPr lang="en-US" smtClean="0"/>
              <a:t>11/9/23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FC7F744-2ECE-446B-91F0-DCE0EBCAED7A}" type="datetime1">
              <a:rPr lang="en-US" smtClean="0"/>
              <a:t>11/9/23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252D1D-9C6F-44EF-8FB8-70F29E7F7607}" type="datetime1">
              <a:rPr lang="en-US" smtClean="0"/>
              <a:t>11/9/23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557553-8DB8-4788-A200-A44FFC0653DA}" type="datetime1">
              <a:rPr lang="en-US" smtClean="0"/>
              <a:t>11/9/23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FDA287-DD03-4584-85AE-26547A086125}" type="datetime1">
              <a:rPr lang="en-US" smtClean="0"/>
              <a:t>11/9/23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052E05-0EFB-4222-9820-F099A331AA90}" type="datetime1">
              <a:rPr lang="en-US" smtClean="0"/>
              <a:t>11/9/23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630338" y="5108935"/>
            <a:ext cx="2740775" cy="2737349"/>
          </a:xfrm>
          <a:custGeom>
            <a:avLst/>
            <a:gdLst/>
            <a:ahLst/>
            <a:cxnLst/>
            <a:rect l="l" t="t" r="r" b="b"/>
            <a:pathLst>
              <a:path w="2740775" h="2737349">
                <a:moveTo>
                  <a:pt x="0" y="0"/>
                </a:moveTo>
                <a:lnTo>
                  <a:pt x="2740775" y="0"/>
                </a:lnTo>
                <a:lnTo>
                  <a:pt x="2740775" y="2737349"/>
                </a:lnTo>
                <a:lnTo>
                  <a:pt x="0" y="2737349"/>
                </a:lnTo>
                <a:lnTo>
                  <a:pt x="0" y="0"/>
                </a:lnTo>
                <a:close/>
              </a:path>
            </a:pathLst>
          </a:custGeom>
          <a:blipFill>
            <a:blip r:embed="rId2"/>
            <a:stretch>
              <a:fillRect/>
            </a:stretch>
          </a:blipFill>
        </p:spPr>
        <p:txBody>
          <a:bodyPr/>
          <a:lstStyle/>
          <a:p>
            <a:endParaRPr lang="en-AE"/>
          </a:p>
        </p:txBody>
      </p:sp>
      <p:grpSp>
        <p:nvGrpSpPr>
          <p:cNvPr id="5" name="Group 5"/>
          <p:cNvGrpSpPr>
            <a:grpSpLocks noChangeAspect="1"/>
          </p:cNvGrpSpPr>
          <p:nvPr/>
        </p:nvGrpSpPr>
        <p:grpSpPr>
          <a:xfrm>
            <a:off x="962024" y="5350710"/>
            <a:ext cx="2077402" cy="2146935"/>
            <a:chOff x="0" y="0"/>
            <a:chExt cx="6362700" cy="6575666"/>
          </a:xfrm>
        </p:grpSpPr>
        <p:sp>
          <p:nvSpPr>
            <p:cNvPr id="6" name="Freeform 6"/>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3"/>
              <a:stretch>
                <a:fillRect l="-14281" t="-13304" r="-17719" b="-14413"/>
              </a:stretch>
            </a:blipFill>
          </p:spPr>
          <p:txBody>
            <a:bodyPr/>
            <a:lstStyle/>
            <a:p>
              <a:endParaRPr lang="en-AE"/>
            </a:p>
          </p:txBody>
        </p:sp>
      </p:grpSp>
      <p:sp>
        <p:nvSpPr>
          <p:cNvPr id="7" name="Freeform 7"/>
          <p:cNvSpPr/>
          <p:nvPr/>
        </p:nvSpPr>
        <p:spPr>
          <a:xfrm>
            <a:off x="4229533" y="5162367"/>
            <a:ext cx="2740775" cy="2737349"/>
          </a:xfrm>
          <a:custGeom>
            <a:avLst/>
            <a:gdLst/>
            <a:ahLst/>
            <a:cxnLst/>
            <a:rect l="l" t="t" r="r" b="b"/>
            <a:pathLst>
              <a:path w="2740775" h="2737349">
                <a:moveTo>
                  <a:pt x="0" y="0"/>
                </a:moveTo>
                <a:lnTo>
                  <a:pt x="2740774" y="0"/>
                </a:lnTo>
                <a:lnTo>
                  <a:pt x="2740774" y="2737349"/>
                </a:lnTo>
                <a:lnTo>
                  <a:pt x="0" y="2737349"/>
                </a:lnTo>
                <a:lnTo>
                  <a:pt x="0" y="0"/>
                </a:lnTo>
                <a:close/>
              </a:path>
            </a:pathLst>
          </a:custGeom>
          <a:blipFill>
            <a:blip r:embed="rId2"/>
            <a:stretch>
              <a:fillRect/>
            </a:stretch>
          </a:blipFill>
        </p:spPr>
        <p:txBody>
          <a:bodyPr/>
          <a:lstStyle/>
          <a:p>
            <a:endParaRPr lang="en-AE"/>
          </a:p>
        </p:txBody>
      </p:sp>
      <p:grpSp>
        <p:nvGrpSpPr>
          <p:cNvPr id="8" name="Group 8"/>
          <p:cNvGrpSpPr>
            <a:grpSpLocks noChangeAspect="1"/>
          </p:cNvGrpSpPr>
          <p:nvPr/>
        </p:nvGrpSpPr>
        <p:grpSpPr>
          <a:xfrm>
            <a:off x="4561219" y="5404142"/>
            <a:ext cx="2077402" cy="2146935"/>
            <a:chOff x="0" y="0"/>
            <a:chExt cx="6362700" cy="6575666"/>
          </a:xfrm>
        </p:grpSpPr>
        <p:sp>
          <p:nvSpPr>
            <p:cNvPr id="9" name="Freeform 9"/>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4"/>
              <a:stretch>
                <a:fillRect l="-15427" t="-23283" r="-33189" b="-20511"/>
              </a:stretch>
            </a:blipFill>
          </p:spPr>
          <p:txBody>
            <a:bodyPr/>
            <a:lstStyle/>
            <a:p>
              <a:endParaRPr lang="en-AE"/>
            </a:p>
          </p:txBody>
        </p:sp>
      </p:grpSp>
      <p:sp>
        <p:nvSpPr>
          <p:cNvPr id="10" name="Freeform 10"/>
          <p:cNvSpPr/>
          <p:nvPr/>
        </p:nvSpPr>
        <p:spPr>
          <a:xfrm>
            <a:off x="685139" y="517278"/>
            <a:ext cx="2291298" cy="1009262"/>
          </a:xfrm>
          <a:custGeom>
            <a:avLst/>
            <a:gdLst/>
            <a:ahLst/>
            <a:cxnLst/>
            <a:rect l="l" t="t" r="r" b="b"/>
            <a:pathLst>
              <a:path w="2291298" h="1009262">
                <a:moveTo>
                  <a:pt x="0" y="0"/>
                </a:moveTo>
                <a:lnTo>
                  <a:pt x="2291298" y="0"/>
                </a:lnTo>
                <a:lnTo>
                  <a:pt x="2291298" y="1009262"/>
                </a:lnTo>
                <a:lnTo>
                  <a:pt x="0" y="1009262"/>
                </a:lnTo>
                <a:lnTo>
                  <a:pt x="0" y="0"/>
                </a:lnTo>
                <a:close/>
              </a:path>
            </a:pathLst>
          </a:custGeom>
          <a:blipFill>
            <a:blip r:embed="rId5"/>
            <a:stretch>
              <a:fillRect/>
            </a:stretch>
          </a:blipFill>
        </p:spPr>
        <p:txBody>
          <a:bodyPr/>
          <a:lstStyle/>
          <a:p>
            <a:endParaRPr lang="en-AE"/>
          </a:p>
        </p:txBody>
      </p:sp>
      <p:sp>
        <p:nvSpPr>
          <p:cNvPr id="11" name="Freeform 11"/>
          <p:cNvSpPr/>
          <p:nvPr/>
        </p:nvSpPr>
        <p:spPr>
          <a:xfrm>
            <a:off x="-18403"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stretch>
              <a:fillRect/>
            </a:stretch>
          </a:blipFill>
        </p:spPr>
        <p:txBody>
          <a:bodyPr/>
          <a:lstStyle/>
          <a:p>
            <a:endParaRPr lang="en-AE"/>
          </a:p>
        </p:txBody>
      </p:sp>
      <p:sp>
        <p:nvSpPr>
          <p:cNvPr id="12" name="TextBox 12"/>
          <p:cNvSpPr txBox="1"/>
          <p:nvPr/>
        </p:nvSpPr>
        <p:spPr>
          <a:xfrm>
            <a:off x="840553" y="3075030"/>
            <a:ext cx="15588170" cy="2033905"/>
          </a:xfrm>
          <a:prstGeom prst="rect">
            <a:avLst/>
          </a:prstGeom>
        </p:spPr>
        <p:txBody>
          <a:bodyPr lIns="0" tIns="0" rIns="0" bIns="0" rtlCol="0" anchor="t">
            <a:spAutoFit/>
          </a:bodyPr>
          <a:lstStyle/>
          <a:p>
            <a:pPr>
              <a:lnSpc>
                <a:spcPts val="8060"/>
              </a:lnSpc>
            </a:pPr>
            <a:r>
              <a:rPr lang="en-US" sz="6500" spc="-253">
                <a:solidFill>
                  <a:srgbClr val="1768AB"/>
                </a:solidFill>
                <a:latin typeface="Proxima Nova Bold"/>
              </a:rPr>
              <a:t>TRANSFER PRICING</a:t>
            </a:r>
          </a:p>
          <a:p>
            <a:pPr algn="l">
              <a:lnSpc>
                <a:spcPts val="8060"/>
              </a:lnSpc>
            </a:pPr>
            <a:r>
              <a:rPr lang="en-US" sz="6500" spc="-259">
                <a:solidFill>
                  <a:srgbClr val="1768AB"/>
                </a:solidFill>
                <a:latin typeface="Proxima Nova Bold"/>
              </a:rPr>
              <a:t>Preparing for the First Tax Year</a:t>
            </a:r>
          </a:p>
        </p:txBody>
      </p:sp>
      <p:sp>
        <p:nvSpPr>
          <p:cNvPr id="13" name="TextBox 13"/>
          <p:cNvSpPr txBox="1"/>
          <p:nvPr/>
        </p:nvSpPr>
        <p:spPr>
          <a:xfrm>
            <a:off x="1054953" y="7884384"/>
            <a:ext cx="1891545" cy="294524"/>
          </a:xfrm>
          <a:prstGeom prst="rect">
            <a:avLst/>
          </a:prstGeom>
        </p:spPr>
        <p:txBody>
          <a:bodyPr lIns="0" tIns="0" rIns="0" bIns="0" rtlCol="0" anchor="t">
            <a:spAutoFit/>
          </a:bodyPr>
          <a:lstStyle/>
          <a:p>
            <a:pPr algn="ctr">
              <a:lnSpc>
                <a:spcPts val="2220"/>
              </a:lnSpc>
            </a:pPr>
            <a:r>
              <a:rPr lang="en-US" sz="2220" spc="2">
                <a:solidFill>
                  <a:srgbClr val="172D45"/>
                </a:solidFill>
                <a:latin typeface="Proxima Nova Bold"/>
              </a:rPr>
              <a:t>Rajgopal Pai</a:t>
            </a:r>
          </a:p>
        </p:txBody>
      </p:sp>
      <p:sp>
        <p:nvSpPr>
          <p:cNvPr id="16" name="TextBox 16"/>
          <p:cNvSpPr txBox="1"/>
          <p:nvPr/>
        </p:nvSpPr>
        <p:spPr>
          <a:xfrm>
            <a:off x="4654148" y="7884384"/>
            <a:ext cx="1891545" cy="294524"/>
          </a:xfrm>
          <a:prstGeom prst="rect">
            <a:avLst/>
          </a:prstGeom>
        </p:spPr>
        <p:txBody>
          <a:bodyPr lIns="0" tIns="0" rIns="0" bIns="0" rtlCol="0" anchor="t">
            <a:spAutoFit/>
          </a:bodyPr>
          <a:lstStyle/>
          <a:p>
            <a:pPr algn="ctr">
              <a:lnSpc>
                <a:spcPts val="2220"/>
              </a:lnSpc>
            </a:pPr>
            <a:r>
              <a:rPr lang="en-US" sz="2220" spc="2">
                <a:solidFill>
                  <a:srgbClr val="172D45"/>
                </a:solidFill>
                <a:latin typeface="Proxima Nova Bold"/>
              </a:rPr>
              <a:t>Bhavya Goyal</a:t>
            </a:r>
          </a:p>
        </p:txBody>
      </p:sp>
      <p:sp>
        <p:nvSpPr>
          <p:cNvPr id="18" name="TextBox 18"/>
          <p:cNvSpPr txBox="1"/>
          <p:nvPr/>
        </p:nvSpPr>
        <p:spPr>
          <a:xfrm>
            <a:off x="664779" y="9568057"/>
            <a:ext cx="2332019" cy="294524"/>
          </a:xfrm>
          <a:prstGeom prst="rect">
            <a:avLst/>
          </a:prstGeom>
        </p:spPr>
        <p:txBody>
          <a:bodyPr lIns="0" tIns="0" rIns="0" bIns="0" rtlCol="0" anchor="t">
            <a:spAutoFit/>
          </a:bodyPr>
          <a:lstStyle/>
          <a:p>
            <a:pPr algn="ctr">
              <a:lnSpc>
                <a:spcPts val="2220"/>
              </a:lnSpc>
            </a:pPr>
            <a:r>
              <a:rPr lang="en-US" sz="2220" spc="2">
                <a:solidFill>
                  <a:srgbClr val="172D45"/>
                </a:solidFill>
                <a:latin typeface="Proxima Nova"/>
              </a:rPr>
              <a:t>WWW.KPI.CO</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1219200" y="4686300"/>
            <a:ext cx="15620999" cy="2360326"/>
          </a:xfrm>
          <a:prstGeom prst="rect">
            <a:avLst/>
          </a:prstGeom>
        </p:spPr>
        <p:txBody>
          <a:bodyPr wrap="square" lIns="0" tIns="0" rIns="0" bIns="0" rtlCol="0" anchor="t">
            <a:spAutoFit/>
          </a:bodyPr>
          <a:lstStyle/>
          <a:p>
            <a:pPr algn="just">
              <a:lnSpc>
                <a:spcPts val="2309"/>
              </a:lnSpc>
            </a:pPr>
            <a:r>
              <a:rPr lang="en-US" sz="2199" dirty="0">
                <a:solidFill>
                  <a:srgbClr val="1768AB"/>
                </a:solidFill>
                <a:latin typeface="Calibri (MS) Bold"/>
              </a:rPr>
              <a:t>Transitional Rules </a:t>
            </a:r>
          </a:p>
          <a:p>
            <a:pPr algn="just">
              <a:lnSpc>
                <a:spcPts val="2309"/>
              </a:lnSpc>
            </a:pPr>
            <a:endParaRPr lang="en-US" sz="2199" dirty="0">
              <a:solidFill>
                <a:srgbClr val="000000"/>
              </a:solidFill>
              <a:latin typeface="Calibri (MS)"/>
            </a:endParaRPr>
          </a:p>
          <a:p>
            <a:pPr algn="just">
              <a:lnSpc>
                <a:spcPts val="2309"/>
              </a:lnSpc>
            </a:pPr>
            <a:r>
              <a:rPr lang="en-US" sz="2199" dirty="0">
                <a:solidFill>
                  <a:srgbClr val="000000"/>
                </a:solidFill>
                <a:latin typeface="Calibri (MS)"/>
              </a:rPr>
              <a:t>Items in the opening balances sheet should reflect arm’s length pricing that is consistent with the arm’s length principle. </a:t>
            </a:r>
          </a:p>
          <a:p>
            <a:pPr lvl="1" algn="just">
              <a:lnSpc>
                <a:spcPts val="2309"/>
              </a:lnSpc>
            </a:pPr>
            <a:endParaRPr lang="en-US" sz="2199" dirty="0">
              <a:solidFill>
                <a:srgbClr val="000000"/>
              </a:solidFill>
              <a:latin typeface="Calibri (MS)"/>
            </a:endParaRPr>
          </a:p>
          <a:p>
            <a:pPr lvl="1" algn="just">
              <a:lnSpc>
                <a:spcPts val="2309"/>
              </a:lnSpc>
            </a:pPr>
            <a:r>
              <a:rPr lang="en-US" sz="2199" dirty="0">
                <a:solidFill>
                  <a:srgbClr val="000000"/>
                </a:solidFill>
                <a:latin typeface="Calibri (MS)"/>
              </a:rPr>
              <a:t>Example: </a:t>
            </a:r>
          </a:p>
          <a:p>
            <a:pPr marL="800100" lvl="1" indent="-342900" algn="just">
              <a:lnSpc>
                <a:spcPts val="2309"/>
              </a:lnSpc>
              <a:buFont typeface="Arial" panose="020B0604020202020204" pitchFamily="34" charset="0"/>
              <a:buChar char="•"/>
            </a:pPr>
            <a:r>
              <a:rPr lang="en-US" sz="2199" dirty="0">
                <a:solidFill>
                  <a:srgbClr val="000000"/>
                </a:solidFill>
                <a:latin typeface="Calibri (MS)"/>
              </a:rPr>
              <a:t>Related party balances</a:t>
            </a:r>
          </a:p>
          <a:p>
            <a:pPr marL="800100" lvl="1" indent="-342900" algn="just">
              <a:lnSpc>
                <a:spcPts val="2309"/>
              </a:lnSpc>
              <a:buFont typeface="Arial" panose="020B0604020202020204" pitchFamily="34" charset="0"/>
              <a:buChar char="•"/>
            </a:pPr>
            <a:endParaRPr lang="en-US" sz="2199" dirty="0">
              <a:solidFill>
                <a:srgbClr val="000000"/>
              </a:solidFill>
              <a:latin typeface="Calibri (MS)"/>
            </a:endParaRPr>
          </a:p>
          <a:p>
            <a:pPr marL="800100" lvl="1" indent="-342900" algn="just">
              <a:lnSpc>
                <a:spcPts val="2309"/>
              </a:lnSpc>
              <a:buFont typeface="Arial" panose="020B0604020202020204" pitchFamily="34" charset="0"/>
              <a:buChar char="•"/>
            </a:pPr>
            <a:r>
              <a:rPr lang="en-US" sz="2199" dirty="0">
                <a:solidFill>
                  <a:srgbClr val="000000"/>
                </a:solidFill>
                <a:latin typeface="Calibri (MS)"/>
              </a:rPr>
              <a:t>Inventory etc.  	</a:t>
            </a:r>
          </a:p>
        </p:txBody>
      </p:sp>
      <p:sp>
        <p:nvSpPr>
          <p:cNvPr id="22" name="TextBox 5">
            <a:extLst>
              <a:ext uri="{FF2B5EF4-FFF2-40B4-BE49-F238E27FC236}">
                <a16:creationId xmlns:a16="http://schemas.microsoft.com/office/drawing/2014/main" id="{B03A90ED-2054-44AE-6079-B016FE28C727}"/>
              </a:ext>
            </a:extLst>
          </p:cNvPr>
          <p:cNvSpPr txBox="1"/>
          <p:nvPr/>
        </p:nvSpPr>
        <p:spPr>
          <a:xfrm>
            <a:off x="934120" y="1086109"/>
            <a:ext cx="11562680" cy="789447"/>
          </a:xfrm>
          <a:prstGeom prst="rect">
            <a:avLst/>
          </a:prstGeom>
        </p:spPr>
        <p:txBody>
          <a:bodyPr lIns="0" tIns="0" rIns="0" bIns="0" rtlCol="0" anchor="t">
            <a:spAutoFit/>
          </a:bodyPr>
          <a:lstStyle/>
          <a:p>
            <a:pPr algn="just">
              <a:lnSpc>
                <a:spcPts val="6750"/>
              </a:lnSpc>
            </a:pPr>
            <a:r>
              <a:rPr lang="en-US" sz="3200" b="1" dirty="0">
                <a:solidFill>
                  <a:schemeClr val="accent1"/>
                </a:solidFill>
                <a:latin typeface="Calibri (MS)" panose="020B0604020202020204" charset="0"/>
                <a:cs typeface="Calibri (MS)" panose="020B0604020202020204" charset="0"/>
              </a:rPr>
              <a:t>Transfer Pricing – Why is it relevant? </a:t>
            </a:r>
          </a:p>
        </p:txBody>
      </p:sp>
      <p:sp>
        <p:nvSpPr>
          <p:cNvPr id="2" name="Freeform 4">
            <a:extLst>
              <a:ext uri="{FF2B5EF4-FFF2-40B4-BE49-F238E27FC236}">
                <a16:creationId xmlns:a16="http://schemas.microsoft.com/office/drawing/2014/main" id="{D022942C-6830-090B-00D7-8033E7B96CDF}"/>
              </a:ext>
            </a:extLst>
          </p:cNvPr>
          <p:cNvSpPr/>
          <p:nvPr/>
        </p:nvSpPr>
        <p:spPr>
          <a:xfrm>
            <a:off x="16611600" y="9550566"/>
            <a:ext cx="1412412" cy="622134"/>
          </a:xfrm>
          <a:custGeom>
            <a:avLst/>
            <a:gdLst/>
            <a:ahLst/>
            <a:cxnLst/>
            <a:rect l="l" t="t" r="r" b="b"/>
            <a:pathLst>
              <a:path w="1412412" h="622134">
                <a:moveTo>
                  <a:pt x="0" y="0"/>
                </a:moveTo>
                <a:lnTo>
                  <a:pt x="1412413" y="0"/>
                </a:lnTo>
                <a:lnTo>
                  <a:pt x="1412413" y="622134"/>
                </a:lnTo>
                <a:lnTo>
                  <a:pt x="0" y="622134"/>
                </a:lnTo>
                <a:lnTo>
                  <a:pt x="0" y="0"/>
                </a:lnTo>
                <a:close/>
              </a:path>
            </a:pathLst>
          </a:custGeom>
          <a:blipFill>
            <a:blip r:embed="rId3"/>
            <a:stretch>
              <a:fillRect/>
            </a:stretch>
          </a:blipFill>
        </p:spPr>
        <p:txBody>
          <a:bodyPr/>
          <a:lstStyle/>
          <a:p>
            <a:endParaRPr lang="en-GB" dirty="0"/>
          </a:p>
        </p:txBody>
      </p:sp>
      <p:sp>
        <p:nvSpPr>
          <p:cNvPr id="23" name="Slide Number Placeholder 8">
            <a:extLst>
              <a:ext uri="{FF2B5EF4-FFF2-40B4-BE49-F238E27FC236}">
                <a16:creationId xmlns:a16="http://schemas.microsoft.com/office/drawing/2014/main" id="{39F97B35-3109-733D-B3D5-000575B16417}"/>
              </a:ext>
            </a:extLst>
          </p:cNvPr>
          <p:cNvSpPr txBox="1">
            <a:spLocks/>
          </p:cNvSpPr>
          <p:nvPr/>
        </p:nvSpPr>
        <p:spPr>
          <a:xfrm>
            <a:off x="8656526" y="9791700"/>
            <a:ext cx="34886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10</a:t>
            </a:fld>
            <a:endParaRPr lang="en-US" dirty="0"/>
          </a:p>
        </p:txBody>
      </p:sp>
      <p:sp>
        <p:nvSpPr>
          <p:cNvPr id="13" name="TextBox 7">
            <a:extLst>
              <a:ext uri="{FF2B5EF4-FFF2-40B4-BE49-F238E27FC236}">
                <a16:creationId xmlns:a16="http://schemas.microsoft.com/office/drawing/2014/main" id="{1E3E9A0A-D0C7-872C-599E-EAEBDA14AA88}"/>
              </a:ext>
            </a:extLst>
          </p:cNvPr>
          <p:cNvSpPr txBox="1"/>
          <p:nvPr/>
        </p:nvSpPr>
        <p:spPr>
          <a:xfrm>
            <a:off x="1219201" y="7200900"/>
            <a:ext cx="15620999" cy="1180516"/>
          </a:xfrm>
          <a:prstGeom prst="rect">
            <a:avLst/>
          </a:prstGeom>
        </p:spPr>
        <p:txBody>
          <a:bodyPr wrap="square" lIns="0" tIns="0" rIns="0" bIns="0" rtlCol="0" anchor="t">
            <a:spAutoFit/>
          </a:bodyPr>
          <a:lstStyle/>
          <a:p>
            <a:pPr algn="just">
              <a:lnSpc>
                <a:spcPts val="2309"/>
              </a:lnSpc>
            </a:pPr>
            <a:endParaRPr lang="en-US" sz="2199" dirty="0">
              <a:solidFill>
                <a:srgbClr val="000000"/>
              </a:solidFill>
              <a:latin typeface="Calibri (MS)"/>
            </a:endParaRPr>
          </a:p>
          <a:p>
            <a:pPr algn="just">
              <a:lnSpc>
                <a:spcPts val="2309"/>
              </a:lnSpc>
            </a:pPr>
            <a:r>
              <a:rPr lang="en-US" sz="2199" dirty="0">
                <a:solidFill>
                  <a:srgbClr val="1768AB"/>
                </a:solidFill>
                <a:latin typeface="Calibri (MS) Bold"/>
              </a:rPr>
              <a:t>Qualifying Free Zone Person</a:t>
            </a:r>
          </a:p>
          <a:p>
            <a:pPr algn="just">
              <a:lnSpc>
                <a:spcPts val="2309"/>
              </a:lnSpc>
            </a:pPr>
            <a:r>
              <a:rPr lang="en-US" sz="2199" dirty="0">
                <a:solidFill>
                  <a:srgbClr val="000000"/>
                </a:solidFill>
                <a:latin typeface="Calibri (MS)"/>
              </a:rPr>
              <a:t> </a:t>
            </a:r>
          </a:p>
          <a:p>
            <a:pPr algn="just">
              <a:lnSpc>
                <a:spcPts val="2309"/>
              </a:lnSpc>
            </a:pPr>
            <a:r>
              <a:rPr lang="en-US" sz="2199" dirty="0">
                <a:solidFill>
                  <a:srgbClr val="000000"/>
                </a:solidFill>
                <a:latin typeface="Calibri (MS)"/>
              </a:rPr>
              <a:t>A QFZP must comply with arm’s length principle and transfer pricing documentation. </a:t>
            </a:r>
          </a:p>
        </p:txBody>
      </p:sp>
      <p:sp>
        <p:nvSpPr>
          <p:cNvPr id="3" name="TextBox 7">
            <a:extLst>
              <a:ext uri="{FF2B5EF4-FFF2-40B4-BE49-F238E27FC236}">
                <a16:creationId xmlns:a16="http://schemas.microsoft.com/office/drawing/2014/main" id="{8AF1B622-A2B4-3ACE-AF66-A2D9D08618B1}"/>
              </a:ext>
            </a:extLst>
          </p:cNvPr>
          <p:cNvSpPr txBox="1"/>
          <p:nvPr/>
        </p:nvSpPr>
        <p:spPr>
          <a:xfrm>
            <a:off x="1219200" y="2239926"/>
            <a:ext cx="15620999" cy="2360326"/>
          </a:xfrm>
          <a:prstGeom prst="rect">
            <a:avLst/>
          </a:prstGeom>
        </p:spPr>
        <p:txBody>
          <a:bodyPr wrap="square" lIns="0" tIns="0" rIns="0" bIns="0" rtlCol="0" anchor="t">
            <a:spAutoFit/>
          </a:bodyPr>
          <a:lstStyle/>
          <a:p>
            <a:pPr algn="just">
              <a:lnSpc>
                <a:spcPts val="2309"/>
              </a:lnSpc>
            </a:pPr>
            <a:r>
              <a:rPr lang="en-US" sz="2199" dirty="0">
                <a:solidFill>
                  <a:srgbClr val="1768AB"/>
                </a:solidFill>
                <a:latin typeface="Calibri (MS) Bold"/>
              </a:rPr>
              <a:t>Applicability</a:t>
            </a:r>
          </a:p>
          <a:p>
            <a:pPr algn="just">
              <a:lnSpc>
                <a:spcPts val="2309"/>
              </a:lnSpc>
            </a:pPr>
            <a:endParaRPr lang="en-US" sz="2199" dirty="0">
              <a:solidFill>
                <a:srgbClr val="000000"/>
              </a:solidFill>
              <a:latin typeface="Calibri (MS)"/>
            </a:endParaRPr>
          </a:p>
          <a:p>
            <a:pPr algn="just">
              <a:lnSpc>
                <a:spcPts val="2309"/>
              </a:lnSpc>
            </a:pPr>
            <a:r>
              <a:rPr lang="en-US" sz="2199" dirty="0">
                <a:solidFill>
                  <a:srgbClr val="000000"/>
                </a:solidFill>
                <a:latin typeface="Calibri (MS)"/>
              </a:rPr>
              <a:t>TP is applicable to almost all businesses in the UAE. Scope of UAE TP is broadened by including Connected Persons.</a:t>
            </a:r>
          </a:p>
          <a:p>
            <a:pPr algn="just">
              <a:lnSpc>
                <a:spcPts val="2309"/>
              </a:lnSpc>
            </a:pPr>
            <a:endParaRPr lang="en-US" sz="2199" dirty="0">
              <a:solidFill>
                <a:srgbClr val="000000"/>
              </a:solidFill>
              <a:latin typeface="Calibri (MS)"/>
            </a:endParaRPr>
          </a:p>
          <a:p>
            <a:pPr marL="800100" lvl="1" indent="-342900" algn="just">
              <a:lnSpc>
                <a:spcPts val="2309"/>
              </a:lnSpc>
              <a:buFont typeface="Arial" panose="020B0604020202020204" pitchFamily="34" charset="0"/>
              <a:buChar char="•"/>
            </a:pPr>
            <a:r>
              <a:rPr lang="en-US" sz="2199" dirty="0">
                <a:solidFill>
                  <a:srgbClr val="000000"/>
                </a:solidFill>
                <a:latin typeface="Calibri (MS)"/>
              </a:rPr>
              <a:t>Related Parties – by ownership; by control; direct or indirect</a:t>
            </a:r>
          </a:p>
          <a:p>
            <a:pPr marL="800100" lvl="1" indent="-342900" algn="just">
              <a:lnSpc>
                <a:spcPts val="2309"/>
              </a:lnSpc>
              <a:buFont typeface="Arial" panose="020B0604020202020204" pitchFamily="34" charset="0"/>
              <a:buChar char="•"/>
            </a:pPr>
            <a:endParaRPr lang="en-US" sz="2199" dirty="0">
              <a:solidFill>
                <a:srgbClr val="000000"/>
              </a:solidFill>
              <a:latin typeface="Calibri (MS)"/>
            </a:endParaRPr>
          </a:p>
          <a:p>
            <a:pPr marL="800100" lvl="1" indent="-342900" algn="just">
              <a:lnSpc>
                <a:spcPts val="2309"/>
              </a:lnSpc>
              <a:buFont typeface="Arial" panose="020B0604020202020204" pitchFamily="34" charset="0"/>
              <a:buChar char="•"/>
            </a:pPr>
            <a:r>
              <a:rPr lang="en-US" sz="2199" dirty="0">
                <a:solidFill>
                  <a:srgbClr val="000000"/>
                </a:solidFill>
                <a:latin typeface="Calibri (MS)"/>
              </a:rPr>
              <a:t>Connected Persons – up to fourth kinship   </a:t>
            </a:r>
          </a:p>
          <a:p>
            <a:pPr lvl="1" algn="just">
              <a:lnSpc>
                <a:spcPts val="2309"/>
              </a:lnSpc>
            </a:pPr>
            <a:endParaRPr lang="en-US" sz="2199" dirty="0">
              <a:solidFill>
                <a:srgbClr val="000000"/>
              </a:solidFill>
              <a:latin typeface="Calibri (MS)"/>
            </a:endParaRPr>
          </a:p>
        </p:txBody>
      </p:sp>
    </p:spTree>
    <p:extLst>
      <p:ext uri="{BB962C8B-B14F-4D97-AF65-F5344CB8AC3E}">
        <p14:creationId xmlns:p14="http://schemas.microsoft.com/office/powerpoint/2010/main" val="4128199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1219200" y="2638042"/>
            <a:ext cx="15620999" cy="2655279"/>
          </a:xfrm>
          <a:prstGeom prst="rect">
            <a:avLst/>
          </a:prstGeom>
        </p:spPr>
        <p:txBody>
          <a:bodyPr wrap="square" lIns="0" tIns="0" rIns="0" bIns="0" rtlCol="0" anchor="t">
            <a:spAutoFit/>
          </a:bodyPr>
          <a:lstStyle/>
          <a:p>
            <a:pPr algn="just">
              <a:lnSpc>
                <a:spcPts val="2309"/>
              </a:lnSpc>
            </a:pPr>
            <a:r>
              <a:rPr lang="en-US" sz="2199" dirty="0">
                <a:solidFill>
                  <a:srgbClr val="1768AB"/>
                </a:solidFill>
                <a:latin typeface="Calibri (MS) Bold"/>
              </a:rPr>
              <a:t>Why TP documentation is essential?</a:t>
            </a:r>
          </a:p>
          <a:p>
            <a:pPr algn="just">
              <a:lnSpc>
                <a:spcPts val="2309"/>
              </a:lnSpc>
            </a:pPr>
            <a:endParaRPr lang="en-US" sz="2199" dirty="0">
              <a:solidFill>
                <a:srgbClr val="000000"/>
              </a:solidFill>
              <a:latin typeface="Calibri (MS)"/>
            </a:endParaRPr>
          </a:p>
          <a:p>
            <a:pPr marL="342900" indent="-342900" algn="just">
              <a:lnSpc>
                <a:spcPts val="2309"/>
              </a:lnSpc>
              <a:buFont typeface="Arial" panose="020B0604020202020204" pitchFamily="34" charset="0"/>
              <a:buChar char="•"/>
            </a:pPr>
            <a:r>
              <a:rPr lang="en-US" sz="2199" dirty="0">
                <a:solidFill>
                  <a:srgbClr val="000000"/>
                </a:solidFill>
                <a:latin typeface="Calibri (MS)"/>
              </a:rPr>
              <a:t>It ensures transactions with RP and CP are at arms length pricing and the profits of the taxable person is properly accounted for. </a:t>
            </a:r>
          </a:p>
          <a:p>
            <a:pPr marL="342900" indent="-342900" algn="just">
              <a:lnSpc>
                <a:spcPts val="2309"/>
              </a:lnSpc>
              <a:buFont typeface="Arial" panose="020B0604020202020204" pitchFamily="34" charset="0"/>
              <a:buChar char="•"/>
            </a:pPr>
            <a:endParaRPr lang="en-US" sz="2199" dirty="0">
              <a:solidFill>
                <a:srgbClr val="000000"/>
              </a:solidFill>
              <a:latin typeface="Calibri (MS)"/>
            </a:endParaRPr>
          </a:p>
          <a:p>
            <a:pPr marL="342900" indent="-342900" algn="just">
              <a:lnSpc>
                <a:spcPts val="2309"/>
              </a:lnSpc>
              <a:buFont typeface="Arial" panose="020B0604020202020204" pitchFamily="34" charset="0"/>
              <a:buChar char="•"/>
            </a:pPr>
            <a:r>
              <a:rPr lang="en-US" sz="2199" dirty="0">
                <a:solidFill>
                  <a:srgbClr val="000000"/>
                </a:solidFill>
                <a:latin typeface="Calibri (MS)"/>
              </a:rPr>
              <a:t>Provides tax authority with necessary data and information to conduct their assessment and to determine is TP audit is required (Tax authority can ask for additional information) </a:t>
            </a:r>
          </a:p>
          <a:p>
            <a:pPr marL="342900" indent="-342900" algn="just">
              <a:lnSpc>
                <a:spcPts val="2309"/>
              </a:lnSpc>
              <a:buFont typeface="Arial" panose="020B0604020202020204" pitchFamily="34" charset="0"/>
              <a:buChar char="•"/>
            </a:pPr>
            <a:endParaRPr lang="en-US" sz="2199" dirty="0">
              <a:solidFill>
                <a:srgbClr val="000000"/>
              </a:solidFill>
              <a:latin typeface="Calibri (MS)"/>
            </a:endParaRPr>
          </a:p>
          <a:p>
            <a:pPr algn="just">
              <a:lnSpc>
                <a:spcPts val="2309"/>
              </a:lnSpc>
            </a:pPr>
            <a:r>
              <a:rPr lang="en-US" sz="2199" dirty="0">
                <a:solidFill>
                  <a:srgbClr val="FF0000"/>
                </a:solidFill>
                <a:latin typeface="Calibri (MS)"/>
              </a:rPr>
              <a:t>Onus is on the Taxable Person to prove controlled transactions are at arms length pricing. </a:t>
            </a:r>
          </a:p>
          <a:p>
            <a:pPr marL="342900" indent="-342900" algn="just">
              <a:lnSpc>
                <a:spcPts val="2309"/>
              </a:lnSpc>
              <a:buFont typeface="Arial" panose="020B0604020202020204" pitchFamily="34" charset="0"/>
              <a:buChar char="•"/>
            </a:pPr>
            <a:endParaRPr lang="en-US" sz="2199" dirty="0">
              <a:solidFill>
                <a:srgbClr val="000000"/>
              </a:solidFill>
              <a:latin typeface="Calibri (MS)"/>
            </a:endParaRPr>
          </a:p>
        </p:txBody>
      </p:sp>
      <p:sp>
        <p:nvSpPr>
          <p:cNvPr id="22" name="TextBox 5">
            <a:extLst>
              <a:ext uri="{FF2B5EF4-FFF2-40B4-BE49-F238E27FC236}">
                <a16:creationId xmlns:a16="http://schemas.microsoft.com/office/drawing/2014/main" id="{B03A90ED-2054-44AE-6079-B016FE28C727}"/>
              </a:ext>
            </a:extLst>
          </p:cNvPr>
          <p:cNvSpPr txBox="1"/>
          <p:nvPr/>
        </p:nvSpPr>
        <p:spPr>
          <a:xfrm>
            <a:off x="934120" y="1086109"/>
            <a:ext cx="11562680" cy="789447"/>
          </a:xfrm>
          <a:prstGeom prst="rect">
            <a:avLst/>
          </a:prstGeom>
        </p:spPr>
        <p:txBody>
          <a:bodyPr lIns="0" tIns="0" rIns="0" bIns="0" rtlCol="0" anchor="t">
            <a:spAutoFit/>
          </a:bodyPr>
          <a:lstStyle/>
          <a:p>
            <a:pPr algn="just">
              <a:lnSpc>
                <a:spcPts val="6750"/>
              </a:lnSpc>
            </a:pPr>
            <a:r>
              <a:rPr lang="en-US" sz="3200" b="1" dirty="0">
                <a:solidFill>
                  <a:schemeClr val="accent1"/>
                </a:solidFill>
                <a:latin typeface="Calibri (MS)" panose="020B0604020202020204" charset="0"/>
                <a:cs typeface="Calibri (MS)" panose="020B0604020202020204" charset="0"/>
              </a:rPr>
              <a:t>Transfer Pricing Documentation</a:t>
            </a:r>
          </a:p>
        </p:txBody>
      </p:sp>
      <p:sp>
        <p:nvSpPr>
          <p:cNvPr id="2" name="Freeform 4">
            <a:extLst>
              <a:ext uri="{FF2B5EF4-FFF2-40B4-BE49-F238E27FC236}">
                <a16:creationId xmlns:a16="http://schemas.microsoft.com/office/drawing/2014/main" id="{D022942C-6830-090B-00D7-8033E7B96CDF}"/>
              </a:ext>
            </a:extLst>
          </p:cNvPr>
          <p:cNvSpPr/>
          <p:nvPr/>
        </p:nvSpPr>
        <p:spPr>
          <a:xfrm>
            <a:off x="16611600" y="9550566"/>
            <a:ext cx="1412412" cy="622134"/>
          </a:xfrm>
          <a:custGeom>
            <a:avLst/>
            <a:gdLst/>
            <a:ahLst/>
            <a:cxnLst/>
            <a:rect l="l" t="t" r="r" b="b"/>
            <a:pathLst>
              <a:path w="1412412" h="622134">
                <a:moveTo>
                  <a:pt x="0" y="0"/>
                </a:moveTo>
                <a:lnTo>
                  <a:pt x="1412413" y="0"/>
                </a:lnTo>
                <a:lnTo>
                  <a:pt x="1412413" y="622134"/>
                </a:lnTo>
                <a:lnTo>
                  <a:pt x="0" y="622134"/>
                </a:lnTo>
                <a:lnTo>
                  <a:pt x="0" y="0"/>
                </a:lnTo>
                <a:close/>
              </a:path>
            </a:pathLst>
          </a:custGeom>
          <a:blipFill>
            <a:blip r:embed="rId3"/>
            <a:stretch>
              <a:fillRect/>
            </a:stretch>
          </a:blipFill>
        </p:spPr>
        <p:txBody>
          <a:bodyPr/>
          <a:lstStyle/>
          <a:p>
            <a:endParaRPr lang="en-GB" dirty="0"/>
          </a:p>
        </p:txBody>
      </p:sp>
      <p:sp>
        <p:nvSpPr>
          <p:cNvPr id="23" name="Slide Number Placeholder 8">
            <a:extLst>
              <a:ext uri="{FF2B5EF4-FFF2-40B4-BE49-F238E27FC236}">
                <a16:creationId xmlns:a16="http://schemas.microsoft.com/office/drawing/2014/main" id="{39F97B35-3109-733D-B3D5-000575B16417}"/>
              </a:ext>
            </a:extLst>
          </p:cNvPr>
          <p:cNvSpPr txBox="1">
            <a:spLocks/>
          </p:cNvSpPr>
          <p:nvPr/>
        </p:nvSpPr>
        <p:spPr>
          <a:xfrm>
            <a:off x="8656526" y="9791700"/>
            <a:ext cx="34886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11</a:t>
            </a:fld>
            <a:endParaRPr lang="en-US" dirty="0"/>
          </a:p>
        </p:txBody>
      </p:sp>
      <p:sp>
        <p:nvSpPr>
          <p:cNvPr id="13" name="TextBox 7">
            <a:extLst>
              <a:ext uri="{FF2B5EF4-FFF2-40B4-BE49-F238E27FC236}">
                <a16:creationId xmlns:a16="http://schemas.microsoft.com/office/drawing/2014/main" id="{1E3E9A0A-D0C7-872C-599E-EAEBDA14AA88}"/>
              </a:ext>
            </a:extLst>
          </p:cNvPr>
          <p:cNvSpPr txBox="1"/>
          <p:nvPr/>
        </p:nvSpPr>
        <p:spPr>
          <a:xfrm>
            <a:off x="1219201" y="5143500"/>
            <a:ext cx="15620999" cy="3835089"/>
          </a:xfrm>
          <a:prstGeom prst="rect">
            <a:avLst/>
          </a:prstGeom>
        </p:spPr>
        <p:txBody>
          <a:bodyPr wrap="square" lIns="0" tIns="0" rIns="0" bIns="0" rtlCol="0" anchor="t">
            <a:spAutoFit/>
          </a:bodyPr>
          <a:lstStyle/>
          <a:p>
            <a:pPr algn="just">
              <a:lnSpc>
                <a:spcPts val="2309"/>
              </a:lnSpc>
            </a:pPr>
            <a:endParaRPr lang="en-US" sz="2199" dirty="0">
              <a:solidFill>
                <a:srgbClr val="000000"/>
              </a:solidFill>
              <a:latin typeface="Calibri (MS)"/>
            </a:endParaRPr>
          </a:p>
          <a:p>
            <a:pPr algn="just">
              <a:lnSpc>
                <a:spcPts val="2309"/>
              </a:lnSpc>
            </a:pPr>
            <a:r>
              <a:rPr lang="en-US" sz="2199" dirty="0">
                <a:solidFill>
                  <a:srgbClr val="1768AB"/>
                </a:solidFill>
                <a:latin typeface="Calibri (MS) Bold"/>
              </a:rPr>
              <a:t>What constitutes TP documentation</a:t>
            </a:r>
          </a:p>
          <a:p>
            <a:pPr algn="just">
              <a:lnSpc>
                <a:spcPts val="2309"/>
              </a:lnSpc>
            </a:pPr>
            <a:r>
              <a:rPr lang="en-US" sz="2199" dirty="0">
                <a:solidFill>
                  <a:srgbClr val="000000"/>
                </a:solidFill>
                <a:latin typeface="Calibri (MS)"/>
              </a:rPr>
              <a:t> </a:t>
            </a:r>
          </a:p>
          <a:p>
            <a:pPr marL="342900" indent="-342900" algn="just">
              <a:lnSpc>
                <a:spcPts val="2309"/>
              </a:lnSpc>
              <a:buFont typeface="Arial" panose="020B0604020202020204" pitchFamily="34" charset="0"/>
              <a:buChar char="•"/>
            </a:pPr>
            <a:r>
              <a:rPr lang="en-US" sz="2199" dirty="0">
                <a:solidFill>
                  <a:srgbClr val="000000"/>
                </a:solidFill>
                <a:latin typeface="Calibri (MS)"/>
              </a:rPr>
              <a:t>TP disclosure form – covering details of controlled transactions (to be provided together with the CT return)</a:t>
            </a:r>
          </a:p>
          <a:p>
            <a:pPr marL="342900" indent="-342900" algn="just">
              <a:lnSpc>
                <a:spcPts val="2309"/>
              </a:lnSpc>
              <a:buFont typeface="Arial" panose="020B0604020202020204" pitchFamily="34" charset="0"/>
              <a:buChar char="•"/>
            </a:pPr>
            <a:endParaRPr lang="en-US" sz="2199" dirty="0">
              <a:solidFill>
                <a:srgbClr val="000000"/>
              </a:solidFill>
              <a:latin typeface="Calibri (MS)"/>
            </a:endParaRPr>
          </a:p>
          <a:p>
            <a:pPr marL="342900" indent="-342900" algn="just">
              <a:lnSpc>
                <a:spcPts val="2309"/>
              </a:lnSpc>
              <a:buFont typeface="Arial" panose="020B0604020202020204" pitchFamily="34" charset="0"/>
              <a:buChar char="•"/>
            </a:pPr>
            <a:r>
              <a:rPr lang="en-US" sz="2199" dirty="0">
                <a:solidFill>
                  <a:srgbClr val="000000"/>
                </a:solidFill>
                <a:latin typeface="Calibri (MS)"/>
              </a:rPr>
              <a:t>Master file – provides high level overview of MNE Group’s business and the allocation of income and economic activity within the MNE group (required where the turnover exceeds AED 200 </a:t>
            </a:r>
            <a:r>
              <a:rPr lang="en-US" sz="2199" dirty="0" err="1">
                <a:solidFill>
                  <a:srgbClr val="000000"/>
                </a:solidFill>
                <a:latin typeface="Calibri (MS)"/>
              </a:rPr>
              <a:t>mn</a:t>
            </a:r>
            <a:r>
              <a:rPr lang="en-US" sz="2199" dirty="0">
                <a:solidFill>
                  <a:srgbClr val="000000"/>
                </a:solidFill>
                <a:latin typeface="Calibri (MS)"/>
              </a:rPr>
              <a:t>)</a:t>
            </a:r>
          </a:p>
          <a:p>
            <a:pPr algn="just">
              <a:lnSpc>
                <a:spcPts val="2309"/>
              </a:lnSpc>
            </a:pPr>
            <a:endParaRPr lang="en-US" sz="2199" dirty="0">
              <a:solidFill>
                <a:srgbClr val="000000"/>
              </a:solidFill>
              <a:latin typeface="Calibri (MS)"/>
            </a:endParaRPr>
          </a:p>
          <a:p>
            <a:pPr marL="342900" indent="-342900" algn="just">
              <a:lnSpc>
                <a:spcPts val="2309"/>
              </a:lnSpc>
              <a:buFont typeface="Arial" panose="020B0604020202020204" pitchFamily="34" charset="0"/>
              <a:buChar char="•"/>
            </a:pPr>
            <a:r>
              <a:rPr lang="en-US" sz="2199" dirty="0">
                <a:solidFill>
                  <a:srgbClr val="000000"/>
                </a:solidFill>
                <a:latin typeface="Calibri (MS)"/>
              </a:rPr>
              <a:t>Local file – provides detailed information on operations and financial analysis including benchmarking of controlled transactions. (required where the turnover exceeds AED 200 </a:t>
            </a:r>
            <a:r>
              <a:rPr lang="en-US" sz="2199" dirty="0" err="1">
                <a:solidFill>
                  <a:srgbClr val="000000"/>
                </a:solidFill>
                <a:latin typeface="Calibri (MS)"/>
              </a:rPr>
              <a:t>mn</a:t>
            </a:r>
            <a:r>
              <a:rPr lang="en-US" sz="2199" dirty="0">
                <a:solidFill>
                  <a:srgbClr val="000000"/>
                </a:solidFill>
                <a:latin typeface="Calibri (MS)"/>
              </a:rPr>
              <a:t>)</a:t>
            </a:r>
          </a:p>
          <a:p>
            <a:pPr marL="342900" indent="-342900" algn="just">
              <a:lnSpc>
                <a:spcPts val="2309"/>
              </a:lnSpc>
              <a:buFont typeface="Arial" panose="020B0604020202020204" pitchFamily="34" charset="0"/>
              <a:buChar char="•"/>
            </a:pPr>
            <a:endParaRPr lang="en-US" sz="2199" dirty="0">
              <a:solidFill>
                <a:srgbClr val="000000"/>
              </a:solidFill>
              <a:latin typeface="Calibri (MS)"/>
            </a:endParaRPr>
          </a:p>
          <a:p>
            <a:pPr marL="342900" indent="-342900" algn="just">
              <a:lnSpc>
                <a:spcPts val="2309"/>
              </a:lnSpc>
              <a:buFont typeface="Arial" panose="020B0604020202020204" pitchFamily="34" charset="0"/>
              <a:buChar char="•"/>
            </a:pPr>
            <a:r>
              <a:rPr lang="en-US" sz="2199" dirty="0">
                <a:solidFill>
                  <a:srgbClr val="000000"/>
                </a:solidFill>
                <a:latin typeface="Calibri (MS)"/>
              </a:rPr>
              <a:t>Country by country report -  provides jurisdiction wise quantitative information of MNE group (required where the consolidated turnover exceeds AED 3.15 bn)</a:t>
            </a:r>
          </a:p>
        </p:txBody>
      </p:sp>
    </p:spTree>
    <p:extLst>
      <p:ext uri="{BB962C8B-B14F-4D97-AF65-F5344CB8AC3E}">
        <p14:creationId xmlns:p14="http://schemas.microsoft.com/office/powerpoint/2010/main" val="1561992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630338" y="5108935"/>
            <a:ext cx="2740775" cy="2737349"/>
          </a:xfrm>
          <a:custGeom>
            <a:avLst/>
            <a:gdLst/>
            <a:ahLst/>
            <a:cxnLst/>
            <a:rect l="l" t="t" r="r" b="b"/>
            <a:pathLst>
              <a:path w="2740775" h="2737349">
                <a:moveTo>
                  <a:pt x="0" y="0"/>
                </a:moveTo>
                <a:lnTo>
                  <a:pt x="2740775" y="0"/>
                </a:lnTo>
                <a:lnTo>
                  <a:pt x="2740775" y="2737349"/>
                </a:lnTo>
                <a:lnTo>
                  <a:pt x="0" y="2737349"/>
                </a:lnTo>
                <a:lnTo>
                  <a:pt x="0" y="0"/>
                </a:lnTo>
                <a:close/>
              </a:path>
            </a:pathLst>
          </a:custGeom>
          <a:blipFill>
            <a:blip r:embed="rId2"/>
            <a:stretch>
              <a:fillRect/>
            </a:stretch>
          </a:blipFill>
        </p:spPr>
        <p:txBody>
          <a:bodyPr/>
          <a:lstStyle/>
          <a:p>
            <a:endParaRPr lang="en-AE"/>
          </a:p>
        </p:txBody>
      </p:sp>
      <p:grpSp>
        <p:nvGrpSpPr>
          <p:cNvPr id="5" name="Group 5"/>
          <p:cNvGrpSpPr>
            <a:grpSpLocks noChangeAspect="1"/>
          </p:cNvGrpSpPr>
          <p:nvPr/>
        </p:nvGrpSpPr>
        <p:grpSpPr>
          <a:xfrm>
            <a:off x="962024" y="5350710"/>
            <a:ext cx="2077402" cy="2146935"/>
            <a:chOff x="0" y="0"/>
            <a:chExt cx="6362700" cy="6575666"/>
          </a:xfrm>
        </p:grpSpPr>
        <p:sp>
          <p:nvSpPr>
            <p:cNvPr id="6" name="Freeform 6"/>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3"/>
              <a:stretch>
                <a:fillRect l="-14281" t="-13304" r="-17719" b="-14413"/>
              </a:stretch>
            </a:blipFill>
          </p:spPr>
          <p:txBody>
            <a:bodyPr/>
            <a:lstStyle/>
            <a:p>
              <a:endParaRPr lang="en-AE"/>
            </a:p>
          </p:txBody>
        </p:sp>
      </p:grpSp>
      <p:sp>
        <p:nvSpPr>
          <p:cNvPr id="7" name="Freeform 7"/>
          <p:cNvSpPr/>
          <p:nvPr/>
        </p:nvSpPr>
        <p:spPr>
          <a:xfrm>
            <a:off x="4229533" y="5162367"/>
            <a:ext cx="2740775" cy="2737349"/>
          </a:xfrm>
          <a:custGeom>
            <a:avLst/>
            <a:gdLst/>
            <a:ahLst/>
            <a:cxnLst/>
            <a:rect l="l" t="t" r="r" b="b"/>
            <a:pathLst>
              <a:path w="2740775" h="2737349">
                <a:moveTo>
                  <a:pt x="0" y="0"/>
                </a:moveTo>
                <a:lnTo>
                  <a:pt x="2740774" y="0"/>
                </a:lnTo>
                <a:lnTo>
                  <a:pt x="2740774" y="2737349"/>
                </a:lnTo>
                <a:lnTo>
                  <a:pt x="0" y="2737349"/>
                </a:lnTo>
                <a:lnTo>
                  <a:pt x="0" y="0"/>
                </a:lnTo>
                <a:close/>
              </a:path>
            </a:pathLst>
          </a:custGeom>
          <a:blipFill>
            <a:blip r:embed="rId2"/>
            <a:stretch>
              <a:fillRect/>
            </a:stretch>
          </a:blipFill>
        </p:spPr>
        <p:txBody>
          <a:bodyPr/>
          <a:lstStyle/>
          <a:p>
            <a:endParaRPr lang="en-AE"/>
          </a:p>
        </p:txBody>
      </p:sp>
      <p:grpSp>
        <p:nvGrpSpPr>
          <p:cNvPr id="8" name="Group 8"/>
          <p:cNvGrpSpPr>
            <a:grpSpLocks noChangeAspect="1"/>
          </p:cNvGrpSpPr>
          <p:nvPr/>
        </p:nvGrpSpPr>
        <p:grpSpPr>
          <a:xfrm>
            <a:off x="4561219" y="5404142"/>
            <a:ext cx="2077402" cy="2146935"/>
            <a:chOff x="0" y="0"/>
            <a:chExt cx="6362700" cy="6575666"/>
          </a:xfrm>
        </p:grpSpPr>
        <p:sp>
          <p:nvSpPr>
            <p:cNvPr id="9" name="Freeform 9"/>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4"/>
              <a:stretch>
                <a:fillRect l="-15427" t="-23283" r="-33189" b="-20511"/>
              </a:stretch>
            </a:blipFill>
          </p:spPr>
          <p:txBody>
            <a:bodyPr/>
            <a:lstStyle/>
            <a:p>
              <a:endParaRPr lang="en-AE"/>
            </a:p>
          </p:txBody>
        </p:sp>
      </p:grpSp>
      <p:sp>
        <p:nvSpPr>
          <p:cNvPr id="10" name="Freeform 10"/>
          <p:cNvSpPr/>
          <p:nvPr/>
        </p:nvSpPr>
        <p:spPr>
          <a:xfrm>
            <a:off x="685139" y="517278"/>
            <a:ext cx="2291298" cy="1009262"/>
          </a:xfrm>
          <a:custGeom>
            <a:avLst/>
            <a:gdLst/>
            <a:ahLst/>
            <a:cxnLst/>
            <a:rect l="l" t="t" r="r" b="b"/>
            <a:pathLst>
              <a:path w="2291298" h="1009262">
                <a:moveTo>
                  <a:pt x="0" y="0"/>
                </a:moveTo>
                <a:lnTo>
                  <a:pt x="2291298" y="0"/>
                </a:lnTo>
                <a:lnTo>
                  <a:pt x="2291298" y="1009262"/>
                </a:lnTo>
                <a:lnTo>
                  <a:pt x="0" y="1009262"/>
                </a:lnTo>
                <a:lnTo>
                  <a:pt x="0" y="0"/>
                </a:lnTo>
                <a:close/>
              </a:path>
            </a:pathLst>
          </a:custGeom>
          <a:blipFill>
            <a:blip r:embed="rId5"/>
            <a:stretch>
              <a:fillRect/>
            </a:stretch>
          </a:blipFill>
        </p:spPr>
        <p:txBody>
          <a:bodyPr/>
          <a:lstStyle/>
          <a:p>
            <a:endParaRPr lang="en-AE"/>
          </a:p>
        </p:txBody>
      </p:sp>
      <p:sp>
        <p:nvSpPr>
          <p:cNvPr id="11" name="Freeform 11"/>
          <p:cNvSpPr/>
          <p:nvPr/>
        </p:nvSpPr>
        <p:spPr>
          <a:xfrm>
            <a:off x="-18403"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stretch>
              <a:fillRect/>
            </a:stretch>
          </a:blipFill>
        </p:spPr>
        <p:txBody>
          <a:bodyPr/>
          <a:lstStyle/>
          <a:p>
            <a:endParaRPr lang="en-AE"/>
          </a:p>
        </p:txBody>
      </p:sp>
      <p:sp>
        <p:nvSpPr>
          <p:cNvPr id="12" name="TextBox 12"/>
          <p:cNvSpPr txBox="1"/>
          <p:nvPr/>
        </p:nvSpPr>
        <p:spPr>
          <a:xfrm>
            <a:off x="840553" y="3075030"/>
            <a:ext cx="15588170" cy="2033905"/>
          </a:xfrm>
          <a:prstGeom prst="rect">
            <a:avLst/>
          </a:prstGeom>
        </p:spPr>
        <p:txBody>
          <a:bodyPr lIns="0" tIns="0" rIns="0" bIns="0" rtlCol="0" anchor="t">
            <a:spAutoFit/>
          </a:bodyPr>
          <a:lstStyle/>
          <a:p>
            <a:pPr>
              <a:lnSpc>
                <a:spcPts val="8060"/>
              </a:lnSpc>
            </a:pPr>
            <a:r>
              <a:rPr lang="en-US" sz="6500" spc="-253">
                <a:solidFill>
                  <a:srgbClr val="1768AB"/>
                </a:solidFill>
                <a:latin typeface="Proxima Nova Bold"/>
              </a:rPr>
              <a:t>TRANSFER PRICING</a:t>
            </a:r>
          </a:p>
          <a:p>
            <a:pPr algn="l">
              <a:lnSpc>
                <a:spcPts val="8060"/>
              </a:lnSpc>
            </a:pPr>
            <a:r>
              <a:rPr lang="en-US" sz="6500" spc="-259">
                <a:solidFill>
                  <a:srgbClr val="1768AB"/>
                </a:solidFill>
                <a:latin typeface="Proxima Nova Bold"/>
              </a:rPr>
              <a:t>Preparing for the First Tax Year</a:t>
            </a:r>
          </a:p>
        </p:txBody>
      </p:sp>
      <p:sp>
        <p:nvSpPr>
          <p:cNvPr id="13" name="TextBox 13"/>
          <p:cNvSpPr txBox="1"/>
          <p:nvPr/>
        </p:nvSpPr>
        <p:spPr>
          <a:xfrm>
            <a:off x="1054953" y="7884384"/>
            <a:ext cx="1891545" cy="294524"/>
          </a:xfrm>
          <a:prstGeom prst="rect">
            <a:avLst/>
          </a:prstGeom>
        </p:spPr>
        <p:txBody>
          <a:bodyPr lIns="0" tIns="0" rIns="0" bIns="0" rtlCol="0" anchor="t">
            <a:spAutoFit/>
          </a:bodyPr>
          <a:lstStyle/>
          <a:p>
            <a:pPr algn="ctr">
              <a:lnSpc>
                <a:spcPts val="2220"/>
              </a:lnSpc>
            </a:pPr>
            <a:r>
              <a:rPr lang="en-US" sz="2220" spc="2">
                <a:solidFill>
                  <a:srgbClr val="172D45"/>
                </a:solidFill>
                <a:latin typeface="Proxima Nova Bold"/>
              </a:rPr>
              <a:t>Rajgopal Pai</a:t>
            </a:r>
          </a:p>
        </p:txBody>
      </p:sp>
      <p:sp>
        <p:nvSpPr>
          <p:cNvPr id="16" name="TextBox 16"/>
          <p:cNvSpPr txBox="1"/>
          <p:nvPr/>
        </p:nvSpPr>
        <p:spPr>
          <a:xfrm>
            <a:off x="4654148" y="7884384"/>
            <a:ext cx="1891545" cy="294524"/>
          </a:xfrm>
          <a:prstGeom prst="rect">
            <a:avLst/>
          </a:prstGeom>
        </p:spPr>
        <p:txBody>
          <a:bodyPr lIns="0" tIns="0" rIns="0" bIns="0" rtlCol="0" anchor="t">
            <a:spAutoFit/>
          </a:bodyPr>
          <a:lstStyle/>
          <a:p>
            <a:pPr algn="ctr">
              <a:lnSpc>
                <a:spcPts val="2220"/>
              </a:lnSpc>
            </a:pPr>
            <a:r>
              <a:rPr lang="en-US" sz="2220" spc="2">
                <a:solidFill>
                  <a:srgbClr val="172D45"/>
                </a:solidFill>
                <a:latin typeface="Proxima Nova Bold"/>
              </a:rPr>
              <a:t>Bhavya Goyal</a:t>
            </a:r>
          </a:p>
        </p:txBody>
      </p:sp>
      <p:sp>
        <p:nvSpPr>
          <p:cNvPr id="18" name="TextBox 18"/>
          <p:cNvSpPr txBox="1"/>
          <p:nvPr/>
        </p:nvSpPr>
        <p:spPr>
          <a:xfrm>
            <a:off x="664779" y="9568057"/>
            <a:ext cx="2332019" cy="294524"/>
          </a:xfrm>
          <a:prstGeom prst="rect">
            <a:avLst/>
          </a:prstGeom>
        </p:spPr>
        <p:txBody>
          <a:bodyPr lIns="0" tIns="0" rIns="0" bIns="0" rtlCol="0" anchor="t">
            <a:spAutoFit/>
          </a:bodyPr>
          <a:lstStyle/>
          <a:p>
            <a:pPr algn="ctr">
              <a:lnSpc>
                <a:spcPts val="2220"/>
              </a:lnSpc>
            </a:pPr>
            <a:r>
              <a:rPr lang="en-US" sz="2220" spc="2">
                <a:solidFill>
                  <a:srgbClr val="172D45"/>
                </a:solidFill>
                <a:latin typeface="Proxima Nova"/>
              </a:rPr>
              <a:t>WWW.KPI.CO</a:t>
            </a:r>
          </a:p>
        </p:txBody>
      </p:sp>
    </p:spTree>
    <p:extLst>
      <p:ext uri="{BB962C8B-B14F-4D97-AF65-F5344CB8AC3E}">
        <p14:creationId xmlns:p14="http://schemas.microsoft.com/office/powerpoint/2010/main" val="34908929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86482" y="-2429313"/>
            <a:ext cx="20189214" cy="13122989"/>
          </a:xfrm>
          <a:custGeom>
            <a:avLst/>
            <a:gdLst/>
            <a:ahLst/>
            <a:cxnLst/>
            <a:rect l="l" t="t" r="r" b="b"/>
            <a:pathLst>
              <a:path w="20189214" h="13122989">
                <a:moveTo>
                  <a:pt x="0" y="0"/>
                </a:moveTo>
                <a:lnTo>
                  <a:pt x="20189214" y="0"/>
                </a:lnTo>
                <a:lnTo>
                  <a:pt x="20189214" y="13122989"/>
                </a:lnTo>
                <a:lnTo>
                  <a:pt x="0" y="13122989"/>
                </a:lnTo>
                <a:lnTo>
                  <a:pt x="0" y="0"/>
                </a:lnTo>
                <a:close/>
              </a:path>
            </a:pathLst>
          </a:custGeom>
          <a:blipFill>
            <a:blip r:embed="rId2">
              <a:alphaModFix amt="80000"/>
            </a:blip>
            <a:stretch>
              <a:fillRect/>
            </a:stretch>
          </a:blipFill>
        </p:spPr>
        <p:txBody>
          <a:bodyPr/>
          <a:lstStyle/>
          <a:p>
            <a:endParaRPr lang="en-AE"/>
          </a:p>
        </p:txBody>
      </p:sp>
      <p:grpSp>
        <p:nvGrpSpPr>
          <p:cNvPr id="3" name="Group 3"/>
          <p:cNvGrpSpPr/>
          <p:nvPr/>
        </p:nvGrpSpPr>
        <p:grpSpPr>
          <a:xfrm>
            <a:off x="0" y="4192047"/>
            <a:ext cx="18288000" cy="1902906"/>
            <a:chOff x="0" y="0"/>
            <a:chExt cx="4816593" cy="501177"/>
          </a:xfrm>
        </p:grpSpPr>
        <p:sp>
          <p:nvSpPr>
            <p:cNvPr id="4" name="Freeform 4"/>
            <p:cNvSpPr/>
            <p:nvPr/>
          </p:nvSpPr>
          <p:spPr>
            <a:xfrm>
              <a:off x="0" y="0"/>
              <a:ext cx="4816592" cy="501177"/>
            </a:xfrm>
            <a:custGeom>
              <a:avLst/>
              <a:gdLst/>
              <a:ahLst/>
              <a:cxnLst/>
              <a:rect l="l" t="t" r="r" b="b"/>
              <a:pathLst>
                <a:path w="4816592" h="501177">
                  <a:moveTo>
                    <a:pt x="0" y="0"/>
                  </a:moveTo>
                  <a:lnTo>
                    <a:pt x="4816592" y="0"/>
                  </a:lnTo>
                  <a:lnTo>
                    <a:pt x="4816592" y="501177"/>
                  </a:lnTo>
                  <a:lnTo>
                    <a:pt x="0" y="501177"/>
                  </a:lnTo>
                  <a:close/>
                </a:path>
              </a:pathLst>
            </a:custGeom>
            <a:solidFill>
              <a:srgbClr val="8DB4D5">
                <a:alpha val="89804"/>
              </a:srgbClr>
            </a:solidFill>
          </p:spPr>
          <p:txBody>
            <a:bodyPr/>
            <a:lstStyle/>
            <a:p>
              <a:endParaRPr lang="en-AE"/>
            </a:p>
          </p:txBody>
        </p:sp>
        <p:sp>
          <p:nvSpPr>
            <p:cNvPr id="5" name="TextBox 5"/>
            <p:cNvSpPr txBox="1"/>
            <p:nvPr/>
          </p:nvSpPr>
          <p:spPr>
            <a:xfrm>
              <a:off x="0" y="38100"/>
              <a:ext cx="4816593" cy="463077"/>
            </a:xfrm>
            <a:prstGeom prst="rect">
              <a:avLst/>
            </a:prstGeom>
          </p:spPr>
          <p:txBody>
            <a:bodyPr lIns="50800" tIns="50800" rIns="50800" bIns="50800" rtlCol="0" anchor="ctr"/>
            <a:lstStyle/>
            <a:p>
              <a:pPr algn="ctr">
                <a:lnSpc>
                  <a:spcPts val="2282"/>
                </a:lnSpc>
              </a:pPr>
              <a:endParaRPr/>
            </a:p>
          </p:txBody>
        </p:sp>
      </p:grpSp>
      <p:sp>
        <p:nvSpPr>
          <p:cNvPr id="6" name="TextBox 6"/>
          <p:cNvSpPr txBox="1"/>
          <p:nvPr/>
        </p:nvSpPr>
        <p:spPr>
          <a:xfrm>
            <a:off x="2830199" y="4707483"/>
            <a:ext cx="12627597" cy="872034"/>
          </a:xfrm>
          <a:prstGeom prst="rect">
            <a:avLst/>
          </a:prstGeom>
        </p:spPr>
        <p:txBody>
          <a:bodyPr lIns="0" tIns="0" rIns="0" bIns="0" rtlCol="0" anchor="t">
            <a:spAutoFit/>
          </a:bodyPr>
          <a:lstStyle/>
          <a:p>
            <a:pPr algn="ctr">
              <a:lnSpc>
                <a:spcPts val="6750"/>
              </a:lnSpc>
            </a:pPr>
            <a:r>
              <a:rPr lang="en-US" sz="6000" b="1" dirty="0">
                <a:solidFill>
                  <a:schemeClr val="bg1"/>
                </a:solidFill>
                <a:latin typeface="Calibri (MS)" panose="020B0604020202020204" charset="0"/>
                <a:cs typeface="Calibri (MS)" panose="020B0604020202020204" charset="0"/>
              </a:rPr>
              <a:t>Update on Free Zone Taxation</a:t>
            </a:r>
          </a:p>
        </p:txBody>
      </p:sp>
      <p:sp>
        <p:nvSpPr>
          <p:cNvPr id="7" name="TextBox 7"/>
          <p:cNvSpPr txBox="1"/>
          <p:nvPr/>
        </p:nvSpPr>
        <p:spPr>
          <a:xfrm>
            <a:off x="1028700" y="9697515"/>
            <a:ext cx="7544977" cy="371475"/>
          </a:xfrm>
          <a:prstGeom prst="rect">
            <a:avLst/>
          </a:prstGeom>
        </p:spPr>
        <p:txBody>
          <a:bodyPr lIns="0" tIns="0" rIns="0" bIns="0" rtlCol="0" anchor="t">
            <a:spAutoFit/>
          </a:bodyPr>
          <a:lstStyle/>
          <a:p>
            <a:pPr algn="just">
              <a:lnSpc>
                <a:spcPts val="3000"/>
              </a:lnSpc>
            </a:pPr>
            <a:r>
              <a:rPr lang="en-US" sz="2000" spc="-26" dirty="0">
                <a:solidFill>
                  <a:srgbClr val="1768AB"/>
                </a:solidFill>
                <a:latin typeface="Proxima Nova"/>
              </a:rPr>
              <a:t>© 2023 KPI</a:t>
            </a:r>
          </a:p>
        </p:txBody>
      </p:sp>
      <p:sp>
        <p:nvSpPr>
          <p:cNvPr id="8" name="Freeform 8"/>
          <p:cNvSpPr/>
          <p:nvPr/>
        </p:nvSpPr>
        <p:spPr>
          <a:xfrm>
            <a:off x="15691579" y="9391650"/>
            <a:ext cx="1785272" cy="683358"/>
          </a:xfrm>
          <a:custGeom>
            <a:avLst/>
            <a:gdLst/>
            <a:ahLst/>
            <a:cxnLst/>
            <a:rect l="l" t="t" r="r" b="b"/>
            <a:pathLst>
              <a:path w="1785272" h="683358">
                <a:moveTo>
                  <a:pt x="0" y="0"/>
                </a:moveTo>
                <a:lnTo>
                  <a:pt x="1785271" y="0"/>
                </a:lnTo>
                <a:lnTo>
                  <a:pt x="1785271" y="683358"/>
                </a:lnTo>
                <a:lnTo>
                  <a:pt x="0" y="683358"/>
                </a:lnTo>
                <a:lnTo>
                  <a:pt x="0" y="0"/>
                </a:lnTo>
                <a:close/>
              </a:path>
            </a:pathLst>
          </a:custGeom>
          <a:blipFill>
            <a:blip r:embed="rId3"/>
            <a:stretch>
              <a:fillRect/>
            </a:stretch>
          </a:blipFill>
        </p:spPr>
        <p:txBody>
          <a:bodyPr/>
          <a:lstStyle/>
          <a:p>
            <a:endParaRPr lang="en-AE"/>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08C91AFB-DBCE-FADC-7702-92B7BF3CDF82}"/>
              </a:ext>
            </a:extLst>
          </p:cNvPr>
          <p:cNvSpPr txBox="1"/>
          <p:nvPr/>
        </p:nvSpPr>
        <p:spPr>
          <a:xfrm>
            <a:off x="934120" y="2450811"/>
            <a:ext cx="11562680" cy="3378489"/>
          </a:xfrm>
          <a:prstGeom prst="rect">
            <a:avLst/>
          </a:prstGeom>
        </p:spPr>
        <p:txBody>
          <a:bodyPr lIns="0" tIns="0" rIns="0" bIns="0" rtlCol="0" anchor="t">
            <a:spAutoFit/>
          </a:bodyPr>
          <a:lstStyle/>
          <a:p>
            <a:pPr algn="just">
              <a:lnSpc>
                <a:spcPts val="6750"/>
              </a:lnSpc>
            </a:pPr>
            <a:r>
              <a:rPr lang="en-US" sz="4000" u="sng" dirty="0">
                <a:solidFill>
                  <a:schemeClr val="accent1"/>
                </a:solidFill>
                <a:latin typeface="Calibri (MS)" panose="020B0604020202020204" charset="0"/>
                <a:cs typeface="Calibri (MS)" panose="020B0604020202020204" charset="0"/>
              </a:rPr>
              <a:t>Taxation of a Qualifying Free Zone Person (QFZP)</a:t>
            </a:r>
          </a:p>
          <a:p>
            <a:pPr marL="1028700" lvl="1" indent="-571500" algn="just">
              <a:lnSpc>
                <a:spcPts val="6750"/>
              </a:lnSpc>
              <a:buFont typeface="Arial" panose="020B0604020202020204" pitchFamily="34" charset="0"/>
              <a:buChar char="•"/>
            </a:pPr>
            <a:r>
              <a:rPr lang="en-US" sz="3200" dirty="0">
                <a:solidFill>
                  <a:srgbClr val="1768AB"/>
                </a:solidFill>
                <a:latin typeface="Calibri (MS)" panose="020B0604020202020204" charset="0"/>
                <a:cs typeface="Calibri (MS)" panose="020B0604020202020204" charset="0"/>
              </a:rPr>
              <a:t>Article 18 of Federal Decree Law No. 47 of 2022</a:t>
            </a:r>
          </a:p>
          <a:p>
            <a:pPr marL="1028700" lvl="1" indent="-571500" algn="just">
              <a:lnSpc>
                <a:spcPts val="6750"/>
              </a:lnSpc>
              <a:buFont typeface="Arial" panose="020B0604020202020204" pitchFamily="34" charset="0"/>
              <a:buChar char="•"/>
            </a:pPr>
            <a:r>
              <a:rPr lang="en-US" sz="3200" dirty="0">
                <a:solidFill>
                  <a:srgbClr val="1768AB"/>
                </a:solidFill>
                <a:latin typeface="Calibri (MS)" panose="020B0604020202020204" charset="0"/>
                <a:cs typeface="Calibri (MS)" panose="020B0604020202020204" charset="0"/>
              </a:rPr>
              <a:t>Cabinet Decision No. 100 of 2023 (CD 55 repealed)</a:t>
            </a:r>
          </a:p>
          <a:p>
            <a:pPr marL="1028700" lvl="1" indent="-571500" algn="just">
              <a:lnSpc>
                <a:spcPts val="6750"/>
              </a:lnSpc>
              <a:buFont typeface="Arial" panose="020B0604020202020204" pitchFamily="34" charset="0"/>
              <a:buChar char="•"/>
            </a:pPr>
            <a:r>
              <a:rPr lang="en-US" sz="3200" dirty="0">
                <a:solidFill>
                  <a:srgbClr val="1768AB"/>
                </a:solidFill>
                <a:latin typeface="Calibri (MS)" panose="020B0604020202020204" charset="0"/>
                <a:cs typeface="Calibri (MS)" panose="020B0604020202020204" charset="0"/>
              </a:rPr>
              <a:t>Ministerial Decision No. 265 of 2023 (MD 139 repealed)</a:t>
            </a:r>
          </a:p>
        </p:txBody>
      </p:sp>
      <p:sp>
        <p:nvSpPr>
          <p:cNvPr id="4" name="Freeform 4">
            <a:extLst>
              <a:ext uri="{FF2B5EF4-FFF2-40B4-BE49-F238E27FC236}">
                <a16:creationId xmlns:a16="http://schemas.microsoft.com/office/drawing/2014/main" id="{89C00AD7-78DF-D8A7-FFF0-C21C394B133A}"/>
              </a:ext>
            </a:extLst>
          </p:cNvPr>
          <p:cNvSpPr/>
          <p:nvPr/>
        </p:nvSpPr>
        <p:spPr>
          <a:xfrm>
            <a:off x="16611600" y="9550566"/>
            <a:ext cx="1412412" cy="622134"/>
          </a:xfrm>
          <a:custGeom>
            <a:avLst/>
            <a:gdLst/>
            <a:ahLst/>
            <a:cxnLst/>
            <a:rect l="l" t="t" r="r" b="b"/>
            <a:pathLst>
              <a:path w="1412412" h="622134">
                <a:moveTo>
                  <a:pt x="0" y="0"/>
                </a:moveTo>
                <a:lnTo>
                  <a:pt x="1412413" y="0"/>
                </a:lnTo>
                <a:lnTo>
                  <a:pt x="1412413" y="622134"/>
                </a:lnTo>
                <a:lnTo>
                  <a:pt x="0" y="622134"/>
                </a:lnTo>
                <a:lnTo>
                  <a:pt x="0" y="0"/>
                </a:lnTo>
                <a:close/>
              </a:path>
            </a:pathLst>
          </a:custGeom>
          <a:blipFill>
            <a:blip r:embed="rId2"/>
            <a:stretch>
              <a:fillRect/>
            </a:stretch>
          </a:blipFill>
        </p:spPr>
        <p:txBody>
          <a:bodyPr/>
          <a:lstStyle/>
          <a:p>
            <a:endParaRPr lang="en-GB" dirty="0"/>
          </a:p>
        </p:txBody>
      </p:sp>
      <p:sp>
        <p:nvSpPr>
          <p:cNvPr id="7" name="Slide Number Placeholder 8">
            <a:extLst>
              <a:ext uri="{FF2B5EF4-FFF2-40B4-BE49-F238E27FC236}">
                <a16:creationId xmlns:a16="http://schemas.microsoft.com/office/drawing/2014/main" id="{AE55B228-7C2E-466F-1B51-6D2318FA718F}"/>
              </a:ext>
            </a:extLst>
          </p:cNvPr>
          <p:cNvSpPr txBox="1">
            <a:spLocks/>
          </p:cNvSpPr>
          <p:nvPr/>
        </p:nvSpPr>
        <p:spPr>
          <a:xfrm>
            <a:off x="8656526" y="9791700"/>
            <a:ext cx="34886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3</a:t>
            </a:fld>
            <a:endParaRPr lang="en-US" dirty="0"/>
          </a:p>
        </p:txBody>
      </p:sp>
    </p:spTree>
    <p:extLst>
      <p:ext uri="{BB962C8B-B14F-4D97-AF65-F5344CB8AC3E}">
        <p14:creationId xmlns:p14="http://schemas.microsoft.com/office/powerpoint/2010/main" val="25146298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a:extLst>
              <a:ext uri="{FF2B5EF4-FFF2-40B4-BE49-F238E27FC236}">
                <a16:creationId xmlns:a16="http://schemas.microsoft.com/office/drawing/2014/main" id="{7AD9BD00-9DA2-595F-4FD2-14B3A501392A}"/>
              </a:ext>
            </a:extLst>
          </p:cNvPr>
          <p:cNvSpPr txBox="1"/>
          <p:nvPr/>
        </p:nvSpPr>
        <p:spPr>
          <a:xfrm>
            <a:off x="934120" y="1086109"/>
            <a:ext cx="11562680" cy="789447"/>
          </a:xfrm>
          <a:prstGeom prst="rect">
            <a:avLst/>
          </a:prstGeom>
        </p:spPr>
        <p:txBody>
          <a:bodyPr lIns="0" tIns="0" rIns="0" bIns="0" rtlCol="0" anchor="t">
            <a:spAutoFit/>
          </a:bodyPr>
          <a:lstStyle/>
          <a:p>
            <a:pPr algn="just">
              <a:lnSpc>
                <a:spcPts val="6750"/>
              </a:lnSpc>
            </a:pPr>
            <a:r>
              <a:rPr lang="en-US" sz="3200" b="1" dirty="0">
                <a:solidFill>
                  <a:schemeClr val="accent1"/>
                </a:solidFill>
                <a:latin typeface="Calibri (MS)" panose="020B0604020202020204" charset="0"/>
                <a:cs typeface="Calibri (MS)" panose="020B0604020202020204" charset="0"/>
                <a:hlinkClick r:id="" action="ppaction://noaction">
                  <a:extLst>
                    <a:ext uri="{A12FA001-AC4F-418D-AE19-62706E023703}">
                      <ahyp:hlinkClr xmlns:ahyp="http://schemas.microsoft.com/office/drawing/2018/hyperlinkcolor" val="tx"/>
                    </a:ext>
                  </a:extLst>
                </a:hlinkClick>
              </a:rPr>
              <a:t>Qualifying Income</a:t>
            </a:r>
            <a:endParaRPr lang="en-US" sz="3200" b="1" dirty="0">
              <a:solidFill>
                <a:schemeClr val="accent1"/>
              </a:solidFill>
              <a:latin typeface="Calibri (MS)" panose="020B0604020202020204" charset="0"/>
              <a:cs typeface="Calibri (MS)" panose="020B0604020202020204" charset="0"/>
            </a:endParaRPr>
          </a:p>
        </p:txBody>
      </p:sp>
      <p:sp>
        <p:nvSpPr>
          <p:cNvPr id="7" name="TextBox 6">
            <a:extLst>
              <a:ext uri="{FF2B5EF4-FFF2-40B4-BE49-F238E27FC236}">
                <a16:creationId xmlns:a16="http://schemas.microsoft.com/office/drawing/2014/main" id="{7FD16373-CB80-D6AE-0AC5-59E50884425F}"/>
              </a:ext>
            </a:extLst>
          </p:cNvPr>
          <p:cNvSpPr txBox="1"/>
          <p:nvPr/>
        </p:nvSpPr>
        <p:spPr>
          <a:xfrm>
            <a:off x="914400" y="2095500"/>
            <a:ext cx="16383000" cy="369332"/>
          </a:xfrm>
          <a:prstGeom prst="rect">
            <a:avLst/>
          </a:prstGeom>
        </p:spPr>
        <p:txBody>
          <a:bodyPr wrap="square" lIns="0" tIns="0" rIns="0" bIns="0" rtlCol="0" anchor="t">
            <a:spAutoFit/>
          </a:bodyPr>
          <a:lstStyle/>
          <a:p>
            <a:r>
              <a:rPr lang="en-GB" sz="2400" dirty="0">
                <a:solidFill>
                  <a:srgbClr val="424344"/>
                </a:solidFill>
                <a:latin typeface="Calibri (MS)"/>
              </a:rPr>
              <a:t>Article 3 of Cabinet Decision No. 100 of 2023 deals with Qualifying Income </a:t>
            </a:r>
            <a:endParaRPr lang="en-US" sz="2400" dirty="0">
              <a:solidFill>
                <a:srgbClr val="424344"/>
              </a:solidFill>
              <a:latin typeface="Calibri (MS)"/>
            </a:endParaRPr>
          </a:p>
        </p:txBody>
      </p:sp>
      <p:sp>
        <p:nvSpPr>
          <p:cNvPr id="20" name="TextBox 7">
            <a:extLst>
              <a:ext uri="{FF2B5EF4-FFF2-40B4-BE49-F238E27FC236}">
                <a16:creationId xmlns:a16="http://schemas.microsoft.com/office/drawing/2014/main" id="{FC43A303-12D9-D703-FA3D-E39AE4DD3F67}"/>
              </a:ext>
            </a:extLst>
          </p:cNvPr>
          <p:cNvSpPr txBox="1"/>
          <p:nvPr/>
        </p:nvSpPr>
        <p:spPr>
          <a:xfrm>
            <a:off x="914400" y="2933700"/>
            <a:ext cx="15775564" cy="5044138"/>
          </a:xfrm>
          <a:prstGeom prst="rect">
            <a:avLst/>
          </a:prstGeom>
        </p:spPr>
        <p:txBody>
          <a:bodyPr wrap="square" lIns="0" tIns="0" rIns="0" bIns="0" rtlCol="0" anchor="t">
            <a:spAutoFit/>
          </a:bodyPr>
          <a:lstStyle/>
          <a:p>
            <a:pPr>
              <a:lnSpc>
                <a:spcPts val="3576"/>
              </a:lnSpc>
            </a:pPr>
            <a:r>
              <a:rPr lang="en-US" sz="2400" dirty="0">
                <a:solidFill>
                  <a:srgbClr val="424344"/>
                </a:solidFill>
                <a:latin typeface="Calibri (MS)"/>
              </a:rPr>
              <a:t>Qualifying Income is income derived from the following transactions:</a:t>
            </a:r>
          </a:p>
          <a:p>
            <a:pPr>
              <a:lnSpc>
                <a:spcPts val="3576"/>
              </a:lnSpc>
            </a:pPr>
            <a:endParaRPr lang="en-US" sz="2400" dirty="0">
              <a:solidFill>
                <a:srgbClr val="424344"/>
              </a:solidFill>
              <a:latin typeface="Calibri (MS)"/>
            </a:endParaRPr>
          </a:p>
          <a:p>
            <a:pPr marL="457200" indent="-457200">
              <a:lnSpc>
                <a:spcPts val="3576"/>
              </a:lnSpc>
              <a:buFont typeface="+mj-lt"/>
              <a:buAutoNum type="alphaLcParenR"/>
            </a:pPr>
            <a:r>
              <a:rPr lang="en-US" sz="2400" dirty="0">
                <a:solidFill>
                  <a:srgbClr val="424344"/>
                </a:solidFill>
                <a:latin typeface="Calibri (MS)"/>
              </a:rPr>
              <a:t>Transactions with a Free Zone Person, except income derived from excluded activity</a:t>
            </a:r>
            <a:endParaRPr lang="en-US" sz="2400" dirty="0">
              <a:solidFill>
                <a:srgbClr val="F70000"/>
              </a:solidFill>
              <a:latin typeface="Calibri (MS)"/>
            </a:endParaRPr>
          </a:p>
          <a:p>
            <a:pPr marL="457200" indent="-457200">
              <a:lnSpc>
                <a:spcPts val="3576"/>
              </a:lnSpc>
              <a:buFont typeface="+mj-lt"/>
              <a:buAutoNum type="alphaLcParenR"/>
            </a:pPr>
            <a:r>
              <a:rPr lang="en-US" sz="2400" dirty="0">
                <a:solidFill>
                  <a:srgbClr val="424344"/>
                </a:solidFill>
                <a:latin typeface="Calibri (MS)"/>
              </a:rPr>
              <a:t>Transactions with a Non-Free Zone Person only from Qualifying Activities</a:t>
            </a:r>
            <a:endParaRPr lang="en-US" sz="2400" dirty="0">
              <a:solidFill>
                <a:srgbClr val="F70000"/>
              </a:solidFill>
              <a:latin typeface="Calibri (MS)"/>
            </a:endParaRPr>
          </a:p>
          <a:p>
            <a:pPr marL="457200" indent="-457200">
              <a:lnSpc>
                <a:spcPts val="3576"/>
              </a:lnSpc>
              <a:buFont typeface="+mj-lt"/>
              <a:buAutoNum type="alphaLcParenR"/>
            </a:pPr>
            <a:r>
              <a:rPr lang="en-US" sz="2400" dirty="0">
                <a:solidFill>
                  <a:srgbClr val="FF0000"/>
                </a:solidFill>
                <a:latin typeface="Calibri (MS)"/>
              </a:rPr>
              <a:t>Ownership or exploitation of Qualifying Intellectual Property (earlier forming part of excluded activity)</a:t>
            </a:r>
          </a:p>
          <a:p>
            <a:pPr marL="457200" indent="-457200">
              <a:lnSpc>
                <a:spcPts val="3576"/>
              </a:lnSpc>
              <a:buFont typeface="+mj-lt"/>
              <a:buAutoNum type="alphaLcParenR"/>
            </a:pPr>
            <a:r>
              <a:rPr lang="en-US" sz="2400" dirty="0">
                <a:solidFill>
                  <a:srgbClr val="424344"/>
                </a:solidFill>
                <a:latin typeface="Calibri (MS)"/>
              </a:rPr>
              <a:t>Any other Income that satisfies the De-minimis requirement</a:t>
            </a:r>
          </a:p>
          <a:p>
            <a:pPr>
              <a:lnSpc>
                <a:spcPts val="3576"/>
              </a:lnSpc>
            </a:pPr>
            <a:endParaRPr lang="en-US" sz="2400" dirty="0">
              <a:solidFill>
                <a:srgbClr val="424344"/>
              </a:solidFill>
              <a:latin typeface="Calibri (MS)"/>
            </a:endParaRPr>
          </a:p>
          <a:p>
            <a:pPr>
              <a:lnSpc>
                <a:spcPts val="3576"/>
              </a:lnSpc>
            </a:pPr>
            <a:r>
              <a:rPr lang="en-US" sz="2400" dirty="0">
                <a:solidFill>
                  <a:srgbClr val="424344"/>
                </a:solidFill>
                <a:latin typeface="Calibri (MS)"/>
              </a:rPr>
              <a:t>Exceptions: </a:t>
            </a:r>
          </a:p>
          <a:p>
            <a:pPr marL="342900" indent="-342900">
              <a:lnSpc>
                <a:spcPts val="3576"/>
              </a:lnSpc>
              <a:buFont typeface="Arial" panose="020B0604020202020204" pitchFamily="34" charset="0"/>
              <a:buChar char="•"/>
            </a:pPr>
            <a:r>
              <a:rPr lang="en-US" sz="2400" dirty="0">
                <a:solidFill>
                  <a:srgbClr val="424344"/>
                </a:solidFill>
                <a:latin typeface="Calibri (MS)"/>
              </a:rPr>
              <a:t>Qualifying Income should not be attributable to a Domestic or Foreign PE; or </a:t>
            </a:r>
          </a:p>
          <a:p>
            <a:pPr marL="342900" indent="-342900">
              <a:lnSpc>
                <a:spcPts val="3576"/>
              </a:lnSpc>
              <a:buFont typeface="Arial" panose="020B0604020202020204" pitchFamily="34" charset="0"/>
              <a:buChar char="•"/>
            </a:pPr>
            <a:r>
              <a:rPr lang="en-US" sz="2400" dirty="0">
                <a:solidFill>
                  <a:srgbClr val="424344"/>
                </a:solidFill>
                <a:latin typeface="Calibri (MS)"/>
              </a:rPr>
              <a:t>Derived from ownership or exploitation of immovable property located in a Free Zone; or</a:t>
            </a:r>
          </a:p>
          <a:p>
            <a:pPr marL="342900" indent="-342900">
              <a:lnSpc>
                <a:spcPts val="3576"/>
              </a:lnSpc>
              <a:buFont typeface="Arial" panose="020B0604020202020204" pitchFamily="34" charset="0"/>
              <a:buChar char="•"/>
            </a:pPr>
            <a:r>
              <a:rPr lang="en-US" sz="2400" dirty="0">
                <a:solidFill>
                  <a:srgbClr val="424344"/>
                </a:solidFill>
                <a:latin typeface="Calibri (MS)"/>
              </a:rPr>
              <a:t>Income from Non-Qualifying Intellectual Property</a:t>
            </a:r>
          </a:p>
        </p:txBody>
      </p:sp>
      <p:sp>
        <p:nvSpPr>
          <p:cNvPr id="25" name="Freeform 4">
            <a:extLst>
              <a:ext uri="{FF2B5EF4-FFF2-40B4-BE49-F238E27FC236}">
                <a16:creationId xmlns:a16="http://schemas.microsoft.com/office/drawing/2014/main" id="{C7B74F22-9DFC-4CDA-4D07-7DCE8F3A7E39}"/>
              </a:ext>
            </a:extLst>
          </p:cNvPr>
          <p:cNvSpPr/>
          <p:nvPr/>
        </p:nvSpPr>
        <p:spPr>
          <a:xfrm>
            <a:off x="16611600" y="9550566"/>
            <a:ext cx="1412412" cy="622134"/>
          </a:xfrm>
          <a:custGeom>
            <a:avLst/>
            <a:gdLst/>
            <a:ahLst/>
            <a:cxnLst/>
            <a:rect l="l" t="t" r="r" b="b"/>
            <a:pathLst>
              <a:path w="1412412" h="622134">
                <a:moveTo>
                  <a:pt x="0" y="0"/>
                </a:moveTo>
                <a:lnTo>
                  <a:pt x="1412413" y="0"/>
                </a:lnTo>
                <a:lnTo>
                  <a:pt x="1412413" y="622134"/>
                </a:lnTo>
                <a:lnTo>
                  <a:pt x="0" y="622134"/>
                </a:lnTo>
                <a:lnTo>
                  <a:pt x="0" y="0"/>
                </a:lnTo>
                <a:close/>
              </a:path>
            </a:pathLst>
          </a:custGeom>
          <a:blipFill>
            <a:blip r:embed="rId2"/>
            <a:stretch>
              <a:fillRect/>
            </a:stretch>
          </a:blipFill>
        </p:spPr>
        <p:txBody>
          <a:bodyPr/>
          <a:lstStyle/>
          <a:p>
            <a:endParaRPr lang="en-GB" dirty="0"/>
          </a:p>
        </p:txBody>
      </p:sp>
      <p:sp>
        <p:nvSpPr>
          <p:cNvPr id="10" name="Slide Number Placeholder 8">
            <a:extLst>
              <a:ext uri="{FF2B5EF4-FFF2-40B4-BE49-F238E27FC236}">
                <a16:creationId xmlns:a16="http://schemas.microsoft.com/office/drawing/2014/main" id="{9EB0053D-AA1F-2469-6716-5B55223DC4B4}"/>
              </a:ext>
            </a:extLst>
          </p:cNvPr>
          <p:cNvSpPr txBox="1">
            <a:spLocks/>
          </p:cNvSpPr>
          <p:nvPr/>
        </p:nvSpPr>
        <p:spPr>
          <a:xfrm>
            <a:off x="8656526" y="9791700"/>
            <a:ext cx="34886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4</a:t>
            </a:fld>
            <a:endParaRPr lang="en-US" dirty="0"/>
          </a:p>
        </p:txBody>
      </p:sp>
    </p:spTree>
    <p:extLst>
      <p:ext uri="{BB962C8B-B14F-4D97-AF65-F5344CB8AC3E}">
        <p14:creationId xmlns:p14="http://schemas.microsoft.com/office/powerpoint/2010/main" val="2982150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a:extLst>
              <a:ext uri="{FF2B5EF4-FFF2-40B4-BE49-F238E27FC236}">
                <a16:creationId xmlns:a16="http://schemas.microsoft.com/office/drawing/2014/main" id="{7AD9BD00-9DA2-595F-4FD2-14B3A501392A}"/>
              </a:ext>
            </a:extLst>
          </p:cNvPr>
          <p:cNvSpPr txBox="1"/>
          <p:nvPr/>
        </p:nvSpPr>
        <p:spPr>
          <a:xfrm>
            <a:off x="934120" y="1086109"/>
            <a:ext cx="11562680" cy="789447"/>
          </a:xfrm>
          <a:prstGeom prst="rect">
            <a:avLst/>
          </a:prstGeom>
        </p:spPr>
        <p:txBody>
          <a:bodyPr lIns="0" tIns="0" rIns="0" bIns="0" rtlCol="0" anchor="t">
            <a:spAutoFit/>
          </a:bodyPr>
          <a:lstStyle/>
          <a:p>
            <a:pPr algn="just">
              <a:lnSpc>
                <a:spcPts val="6750"/>
              </a:lnSpc>
            </a:pPr>
            <a:r>
              <a:rPr lang="en-US" sz="3200" b="1" dirty="0">
                <a:solidFill>
                  <a:schemeClr val="accent1"/>
                </a:solidFill>
                <a:latin typeface="Calibri (MS)" panose="020B0604020202020204" charset="0"/>
                <a:cs typeface="Calibri (MS)" panose="020B0604020202020204" charset="0"/>
                <a:hlinkClick r:id="" action="ppaction://noaction">
                  <a:extLst>
                    <a:ext uri="{A12FA001-AC4F-418D-AE19-62706E023703}">
                      <ahyp:hlinkClr xmlns:ahyp="http://schemas.microsoft.com/office/drawing/2018/hyperlinkcolor" val="tx"/>
                    </a:ext>
                  </a:extLst>
                </a:hlinkClick>
              </a:rPr>
              <a:t>Qualifying Activities</a:t>
            </a:r>
            <a:endParaRPr lang="en-US" sz="3200" b="1" dirty="0">
              <a:solidFill>
                <a:schemeClr val="accent1"/>
              </a:solidFill>
              <a:latin typeface="Calibri (MS)" panose="020B0604020202020204" charset="0"/>
              <a:cs typeface="Calibri (MS)" panose="020B0604020202020204" charset="0"/>
            </a:endParaRPr>
          </a:p>
        </p:txBody>
      </p:sp>
      <p:sp>
        <p:nvSpPr>
          <p:cNvPr id="7" name="TextBox 6">
            <a:extLst>
              <a:ext uri="{FF2B5EF4-FFF2-40B4-BE49-F238E27FC236}">
                <a16:creationId xmlns:a16="http://schemas.microsoft.com/office/drawing/2014/main" id="{7FD16373-CB80-D6AE-0AC5-59E50884425F}"/>
              </a:ext>
            </a:extLst>
          </p:cNvPr>
          <p:cNvSpPr txBox="1"/>
          <p:nvPr/>
        </p:nvSpPr>
        <p:spPr>
          <a:xfrm>
            <a:off x="914400" y="2095500"/>
            <a:ext cx="16383000" cy="738664"/>
          </a:xfrm>
          <a:prstGeom prst="rect">
            <a:avLst/>
          </a:prstGeom>
        </p:spPr>
        <p:txBody>
          <a:bodyPr wrap="square" lIns="0" tIns="0" rIns="0" bIns="0" rtlCol="0" anchor="t">
            <a:spAutoFit/>
          </a:bodyPr>
          <a:lstStyle/>
          <a:p>
            <a:r>
              <a:rPr lang="en-GB" sz="2400" dirty="0">
                <a:solidFill>
                  <a:srgbClr val="424344"/>
                </a:solidFill>
                <a:latin typeface="Calibri (MS)"/>
              </a:rPr>
              <a:t>As per Clause (1) of Article (2) of Ministerial Decision No.265 of 2023, for the purposes of Cabinet Decision No. 100 of 2023, following activities shall be considered as Qualifying Activities:</a:t>
            </a:r>
            <a:endParaRPr lang="en-US" sz="2400" dirty="0">
              <a:solidFill>
                <a:srgbClr val="424344"/>
              </a:solidFill>
              <a:latin typeface="Calibri (MS)"/>
            </a:endParaRPr>
          </a:p>
        </p:txBody>
      </p:sp>
      <p:sp>
        <p:nvSpPr>
          <p:cNvPr id="20" name="TextBox 7">
            <a:extLst>
              <a:ext uri="{FF2B5EF4-FFF2-40B4-BE49-F238E27FC236}">
                <a16:creationId xmlns:a16="http://schemas.microsoft.com/office/drawing/2014/main" id="{FC43A303-12D9-D703-FA3D-E39AE4DD3F67}"/>
              </a:ext>
            </a:extLst>
          </p:cNvPr>
          <p:cNvSpPr txBox="1"/>
          <p:nvPr/>
        </p:nvSpPr>
        <p:spPr>
          <a:xfrm>
            <a:off x="914400" y="2933700"/>
            <a:ext cx="15775564" cy="6429132"/>
          </a:xfrm>
          <a:prstGeom prst="rect">
            <a:avLst/>
          </a:prstGeom>
        </p:spPr>
        <p:txBody>
          <a:bodyPr wrap="square" lIns="0" tIns="0" rIns="0" bIns="0" rtlCol="0" anchor="t">
            <a:spAutoFit/>
          </a:bodyPr>
          <a:lstStyle/>
          <a:p>
            <a:pPr marL="457200" indent="-457200">
              <a:lnSpc>
                <a:spcPts val="3576"/>
              </a:lnSpc>
              <a:buFont typeface="+mj-lt"/>
              <a:buAutoNum type="alphaLcParenR"/>
            </a:pPr>
            <a:r>
              <a:rPr lang="en-US" sz="2400" dirty="0">
                <a:solidFill>
                  <a:srgbClr val="424344"/>
                </a:solidFill>
                <a:latin typeface="Calibri (MS)"/>
              </a:rPr>
              <a:t>Manufacturing of goods or materials.</a:t>
            </a:r>
          </a:p>
          <a:p>
            <a:pPr marL="457200" indent="-457200">
              <a:lnSpc>
                <a:spcPts val="3576"/>
              </a:lnSpc>
              <a:buFont typeface="+mj-lt"/>
              <a:buAutoNum type="alphaLcParenR"/>
            </a:pPr>
            <a:r>
              <a:rPr lang="en-US" sz="2400" dirty="0">
                <a:solidFill>
                  <a:srgbClr val="424344"/>
                </a:solidFill>
                <a:latin typeface="Calibri (MS)"/>
              </a:rPr>
              <a:t>Processing of goods or materials.</a:t>
            </a:r>
          </a:p>
          <a:p>
            <a:pPr marL="457200" indent="-457200">
              <a:lnSpc>
                <a:spcPts val="3576"/>
              </a:lnSpc>
              <a:buFont typeface="+mj-lt"/>
              <a:buAutoNum type="alphaLcParenR"/>
            </a:pPr>
            <a:r>
              <a:rPr lang="en-US" sz="2400" dirty="0">
                <a:solidFill>
                  <a:srgbClr val="FF0000"/>
                </a:solidFill>
                <a:latin typeface="Calibri (MS)"/>
              </a:rPr>
              <a:t>Trading of Qualifying Commodities. </a:t>
            </a:r>
          </a:p>
          <a:p>
            <a:pPr marL="457200" indent="-457200">
              <a:lnSpc>
                <a:spcPts val="3576"/>
              </a:lnSpc>
              <a:buFont typeface="+mj-lt"/>
              <a:buAutoNum type="alphaLcParenR"/>
            </a:pPr>
            <a:r>
              <a:rPr lang="en-US" sz="2400" dirty="0">
                <a:solidFill>
                  <a:srgbClr val="424344"/>
                </a:solidFill>
                <a:latin typeface="Calibri (MS)"/>
              </a:rPr>
              <a:t>Holding of shares and other securities </a:t>
            </a:r>
            <a:r>
              <a:rPr lang="en-US" sz="2400" dirty="0">
                <a:solidFill>
                  <a:srgbClr val="FF0000"/>
                </a:solidFill>
                <a:latin typeface="Calibri (MS)"/>
              </a:rPr>
              <a:t>for investment purposes.</a:t>
            </a:r>
          </a:p>
          <a:p>
            <a:pPr marL="457200" indent="-457200">
              <a:lnSpc>
                <a:spcPts val="3576"/>
              </a:lnSpc>
              <a:buFont typeface="+mj-lt"/>
              <a:buAutoNum type="alphaLcParenR"/>
            </a:pPr>
            <a:r>
              <a:rPr lang="en-US" sz="2400" dirty="0">
                <a:solidFill>
                  <a:srgbClr val="424344"/>
                </a:solidFill>
                <a:latin typeface="Calibri (MS)"/>
              </a:rPr>
              <a:t>Ownership, management and operation of Ships.</a:t>
            </a:r>
          </a:p>
          <a:p>
            <a:pPr marL="457200" indent="-457200">
              <a:lnSpc>
                <a:spcPts val="3576"/>
              </a:lnSpc>
              <a:buFont typeface="+mj-lt"/>
              <a:buAutoNum type="alphaLcParenR"/>
            </a:pPr>
            <a:r>
              <a:rPr lang="en-US" sz="2400" dirty="0">
                <a:solidFill>
                  <a:srgbClr val="424344"/>
                </a:solidFill>
                <a:latin typeface="Calibri (MS)"/>
              </a:rPr>
              <a:t>Reinsurance services</a:t>
            </a:r>
            <a:r>
              <a:rPr lang="en-US" sz="2400" dirty="0">
                <a:solidFill>
                  <a:srgbClr val="F70000"/>
                </a:solidFill>
                <a:latin typeface="Calibri (MS)"/>
              </a:rPr>
              <a:t>*</a:t>
            </a:r>
          </a:p>
          <a:p>
            <a:pPr marL="457200" indent="-457200">
              <a:lnSpc>
                <a:spcPts val="3576"/>
              </a:lnSpc>
              <a:buFont typeface="+mj-lt"/>
              <a:buAutoNum type="alphaLcParenR"/>
            </a:pPr>
            <a:r>
              <a:rPr lang="en-US" sz="2400" dirty="0">
                <a:solidFill>
                  <a:srgbClr val="424344"/>
                </a:solidFill>
                <a:latin typeface="Calibri (MS)"/>
              </a:rPr>
              <a:t>Fund management services</a:t>
            </a:r>
            <a:r>
              <a:rPr lang="en-US" sz="2400" dirty="0">
                <a:solidFill>
                  <a:srgbClr val="F70000"/>
                </a:solidFill>
                <a:latin typeface="Calibri (MS)"/>
              </a:rPr>
              <a:t>*</a:t>
            </a:r>
          </a:p>
          <a:p>
            <a:pPr marL="457200" indent="-457200">
              <a:lnSpc>
                <a:spcPts val="3576"/>
              </a:lnSpc>
              <a:buFont typeface="+mj-lt"/>
              <a:buAutoNum type="alphaLcParenR"/>
            </a:pPr>
            <a:r>
              <a:rPr lang="en-US" sz="2400" dirty="0">
                <a:solidFill>
                  <a:srgbClr val="424344"/>
                </a:solidFill>
                <a:latin typeface="Calibri (MS)"/>
              </a:rPr>
              <a:t>Wealth and investment management services</a:t>
            </a:r>
            <a:r>
              <a:rPr lang="en-US" sz="2400" dirty="0">
                <a:solidFill>
                  <a:srgbClr val="F70000"/>
                </a:solidFill>
                <a:latin typeface="Calibri (MS)"/>
              </a:rPr>
              <a:t>*</a:t>
            </a:r>
          </a:p>
          <a:p>
            <a:pPr marL="457200" indent="-457200">
              <a:lnSpc>
                <a:spcPts val="3576"/>
              </a:lnSpc>
              <a:buFont typeface="+mj-lt"/>
              <a:buAutoNum type="alphaLcParenR"/>
            </a:pPr>
            <a:r>
              <a:rPr lang="en-US" sz="2400" dirty="0">
                <a:solidFill>
                  <a:srgbClr val="424344"/>
                </a:solidFill>
                <a:latin typeface="Calibri (MS)"/>
              </a:rPr>
              <a:t>Headquarter services to Related Parties.</a:t>
            </a:r>
          </a:p>
          <a:p>
            <a:pPr marL="457200" indent="-457200">
              <a:lnSpc>
                <a:spcPts val="3576"/>
              </a:lnSpc>
              <a:buFont typeface="+mj-lt"/>
              <a:buAutoNum type="alphaLcParenR"/>
            </a:pPr>
            <a:r>
              <a:rPr lang="en-US" sz="2400" dirty="0">
                <a:solidFill>
                  <a:srgbClr val="424344"/>
                </a:solidFill>
                <a:latin typeface="Calibri (MS)"/>
              </a:rPr>
              <a:t>Treasury and financing services to Related Parties.</a:t>
            </a:r>
          </a:p>
          <a:p>
            <a:pPr marL="457200" indent="-457200">
              <a:lnSpc>
                <a:spcPts val="3576"/>
              </a:lnSpc>
              <a:buFont typeface="+mj-lt"/>
              <a:buAutoNum type="alphaLcParenR"/>
            </a:pPr>
            <a:r>
              <a:rPr lang="en-US" sz="2400" dirty="0">
                <a:solidFill>
                  <a:srgbClr val="424344"/>
                </a:solidFill>
                <a:latin typeface="Calibri (MS)"/>
              </a:rPr>
              <a:t>Financing and leasing of Aircraft.</a:t>
            </a:r>
          </a:p>
          <a:p>
            <a:pPr marL="457200" indent="-457200">
              <a:lnSpc>
                <a:spcPts val="3576"/>
              </a:lnSpc>
              <a:buFont typeface="+mj-lt"/>
              <a:buAutoNum type="alphaLcParenR"/>
            </a:pPr>
            <a:r>
              <a:rPr lang="en-US" sz="2400" dirty="0">
                <a:solidFill>
                  <a:srgbClr val="424344"/>
                </a:solidFill>
                <a:latin typeface="Calibri (MS)"/>
              </a:rPr>
              <a:t>Distribution of Goods or materials imported in or from a Designated Zone.</a:t>
            </a:r>
          </a:p>
          <a:p>
            <a:pPr marL="457200" indent="-457200">
              <a:lnSpc>
                <a:spcPts val="3576"/>
              </a:lnSpc>
              <a:buFont typeface="+mj-lt"/>
              <a:buAutoNum type="alphaLcParenR"/>
            </a:pPr>
            <a:r>
              <a:rPr lang="en-US" sz="2400" dirty="0">
                <a:solidFill>
                  <a:srgbClr val="424344"/>
                </a:solidFill>
                <a:latin typeface="Calibri (MS)"/>
              </a:rPr>
              <a:t>Logistics services.</a:t>
            </a:r>
          </a:p>
          <a:p>
            <a:pPr marL="457200" indent="-457200">
              <a:lnSpc>
                <a:spcPts val="3576"/>
              </a:lnSpc>
              <a:buFont typeface="+mj-lt"/>
              <a:buAutoNum type="alphaLcParenR"/>
            </a:pPr>
            <a:r>
              <a:rPr lang="en-US" sz="2400" dirty="0">
                <a:solidFill>
                  <a:srgbClr val="424344"/>
                </a:solidFill>
                <a:latin typeface="Calibri (MS)"/>
              </a:rPr>
              <a:t>Any activities that are ancillary to the activities listed </a:t>
            </a:r>
            <a:r>
              <a:rPr lang="en-GB" sz="2400" dirty="0">
                <a:solidFill>
                  <a:srgbClr val="424344"/>
                </a:solidFill>
                <a:latin typeface="Calibri (MS)"/>
              </a:rPr>
              <a:t>in paragraphs (a) to (m) of this Clause. </a:t>
            </a:r>
            <a:endParaRPr lang="en-US" sz="2400" dirty="0">
              <a:solidFill>
                <a:srgbClr val="424344"/>
              </a:solidFill>
              <a:latin typeface="Calibri (MS)"/>
            </a:endParaRPr>
          </a:p>
        </p:txBody>
      </p:sp>
      <p:sp>
        <p:nvSpPr>
          <p:cNvPr id="25" name="Freeform 4">
            <a:extLst>
              <a:ext uri="{FF2B5EF4-FFF2-40B4-BE49-F238E27FC236}">
                <a16:creationId xmlns:a16="http://schemas.microsoft.com/office/drawing/2014/main" id="{C7B74F22-9DFC-4CDA-4D07-7DCE8F3A7E39}"/>
              </a:ext>
            </a:extLst>
          </p:cNvPr>
          <p:cNvSpPr/>
          <p:nvPr/>
        </p:nvSpPr>
        <p:spPr>
          <a:xfrm>
            <a:off x="16611600" y="9550566"/>
            <a:ext cx="1412412" cy="622134"/>
          </a:xfrm>
          <a:custGeom>
            <a:avLst/>
            <a:gdLst/>
            <a:ahLst/>
            <a:cxnLst/>
            <a:rect l="l" t="t" r="r" b="b"/>
            <a:pathLst>
              <a:path w="1412412" h="622134">
                <a:moveTo>
                  <a:pt x="0" y="0"/>
                </a:moveTo>
                <a:lnTo>
                  <a:pt x="1412413" y="0"/>
                </a:lnTo>
                <a:lnTo>
                  <a:pt x="1412413" y="622134"/>
                </a:lnTo>
                <a:lnTo>
                  <a:pt x="0" y="622134"/>
                </a:lnTo>
                <a:lnTo>
                  <a:pt x="0" y="0"/>
                </a:lnTo>
                <a:close/>
              </a:path>
            </a:pathLst>
          </a:custGeom>
          <a:blipFill>
            <a:blip r:embed="rId2"/>
            <a:stretch>
              <a:fillRect/>
            </a:stretch>
          </a:blipFill>
        </p:spPr>
        <p:txBody>
          <a:bodyPr/>
          <a:lstStyle/>
          <a:p>
            <a:endParaRPr lang="en-GB" dirty="0"/>
          </a:p>
        </p:txBody>
      </p:sp>
      <p:sp>
        <p:nvSpPr>
          <p:cNvPr id="3" name="TextBox 11">
            <a:extLst>
              <a:ext uri="{FF2B5EF4-FFF2-40B4-BE49-F238E27FC236}">
                <a16:creationId xmlns:a16="http://schemas.microsoft.com/office/drawing/2014/main" id="{B72FAEC6-8307-282C-1A1F-D8D3E7384C22}"/>
              </a:ext>
            </a:extLst>
          </p:cNvPr>
          <p:cNvSpPr txBox="1"/>
          <p:nvPr/>
        </p:nvSpPr>
        <p:spPr>
          <a:xfrm>
            <a:off x="13133867" y="8972451"/>
            <a:ext cx="4818085" cy="666849"/>
          </a:xfrm>
          <a:prstGeom prst="rect">
            <a:avLst/>
          </a:prstGeom>
          <a:ln>
            <a:solidFill>
              <a:schemeClr val="bg1"/>
            </a:solidFill>
          </a:ln>
        </p:spPr>
        <p:txBody>
          <a:bodyPr lIns="0" tIns="0" rIns="0" bIns="0" rtlCol="0" anchor="t">
            <a:spAutoFit/>
          </a:bodyPr>
          <a:lstStyle/>
          <a:p>
            <a:pPr>
              <a:lnSpc>
                <a:spcPts val="2640"/>
              </a:lnSpc>
            </a:pPr>
            <a:r>
              <a:rPr lang="en-US" sz="2400" dirty="0">
                <a:solidFill>
                  <a:srgbClr val="FF0000"/>
                </a:solidFill>
                <a:latin typeface="Calibri (MS) Italics"/>
              </a:rPr>
              <a:t>* </a:t>
            </a:r>
            <a:r>
              <a:rPr lang="en-US" sz="2400" dirty="0">
                <a:solidFill>
                  <a:schemeClr val="bg1"/>
                </a:solidFill>
                <a:latin typeface="Calibri (MS) Italics"/>
              </a:rPr>
              <a:t>subject to the regulatory oversight of the competent authority in the State</a:t>
            </a:r>
          </a:p>
        </p:txBody>
      </p:sp>
      <p:sp>
        <p:nvSpPr>
          <p:cNvPr id="4" name="Freeform 9">
            <a:extLst>
              <a:ext uri="{FF2B5EF4-FFF2-40B4-BE49-F238E27FC236}">
                <a16:creationId xmlns:a16="http://schemas.microsoft.com/office/drawing/2014/main" id="{0CBBC46C-0DF5-7976-BD09-4413F8AB3096}"/>
              </a:ext>
            </a:extLst>
          </p:cNvPr>
          <p:cNvSpPr/>
          <p:nvPr/>
        </p:nvSpPr>
        <p:spPr>
          <a:xfrm>
            <a:off x="13089179" y="8496300"/>
            <a:ext cx="4852527" cy="829475"/>
          </a:xfrm>
          <a:custGeom>
            <a:avLst/>
            <a:gdLst/>
            <a:ahLst/>
            <a:cxnLst/>
            <a:rect l="l" t="t" r="r" b="b"/>
            <a:pathLst>
              <a:path w="1405835" h="351836">
                <a:moveTo>
                  <a:pt x="36260" y="0"/>
                </a:moveTo>
                <a:lnTo>
                  <a:pt x="1369575" y="0"/>
                </a:lnTo>
                <a:cubicBezTo>
                  <a:pt x="1389601" y="0"/>
                  <a:pt x="1405835" y="16234"/>
                  <a:pt x="1405835" y="36260"/>
                </a:cubicBezTo>
                <a:lnTo>
                  <a:pt x="1405835" y="315576"/>
                </a:lnTo>
                <a:cubicBezTo>
                  <a:pt x="1405835" y="325192"/>
                  <a:pt x="1402015" y="334415"/>
                  <a:pt x="1395215" y="341215"/>
                </a:cubicBezTo>
                <a:cubicBezTo>
                  <a:pt x="1388415" y="348015"/>
                  <a:pt x="1379192" y="351836"/>
                  <a:pt x="1369575" y="351836"/>
                </a:cubicBezTo>
                <a:lnTo>
                  <a:pt x="36260" y="351836"/>
                </a:lnTo>
                <a:cubicBezTo>
                  <a:pt x="26643" y="351836"/>
                  <a:pt x="17420" y="348015"/>
                  <a:pt x="10620" y="341215"/>
                </a:cubicBezTo>
                <a:cubicBezTo>
                  <a:pt x="3820" y="334415"/>
                  <a:pt x="0" y="325192"/>
                  <a:pt x="0" y="315576"/>
                </a:cubicBezTo>
                <a:lnTo>
                  <a:pt x="0" y="36260"/>
                </a:lnTo>
                <a:cubicBezTo>
                  <a:pt x="0" y="26643"/>
                  <a:pt x="3820" y="17420"/>
                  <a:pt x="10620" y="10620"/>
                </a:cubicBezTo>
                <a:cubicBezTo>
                  <a:pt x="17420" y="3820"/>
                  <a:pt x="26643" y="0"/>
                  <a:pt x="36260" y="0"/>
                </a:cubicBezTo>
                <a:close/>
              </a:path>
            </a:pathLst>
          </a:custGeom>
          <a:solidFill>
            <a:srgbClr val="0070C0"/>
          </a:solidFill>
          <a:ln>
            <a:solidFill>
              <a:schemeClr val="bg1"/>
            </a:solidFill>
          </a:ln>
        </p:spPr>
        <p:txBody>
          <a:bodyPr/>
          <a:lstStyle/>
          <a:p>
            <a:endParaRPr lang="en-US"/>
          </a:p>
        </p:txBody>
      </p:sp>
      <p:sp>
        <p:nvSpPr>
          <p:cNvPr id="5" name="TextBox 11">
            <a:extLst>
              <a:ext uri="{FF2B5EF4-FFF2-40B4-BE49-F238E27FC236}">
                <a16:creationId xmlns:a16="http://schemas.microsoft.com/office/drawing/2014/main" id="{A59B5F3D-8740-A4E4-7ADC-89C72CA6D1CB}"/>
              </a:ext>
            </a:extLst>
          </p:cNvPr>
          <p:cNvSpPr txBox="1"/>
          <p:nvPr/>
        </p:nvSpPr>
        <p:spPr>
          <a:xfrm>
            <a:off x="13112991" y="8591451"/>
            <a:ext cx="4818085" cy="666849"/>
          </a:xfrm>
          <a:prstGeom prst="rect">
            <a:avLst/>
          </a:prstGeom>
          <a:ln>
            <a:solidFill>
              <a:schemeClr val="bg1"/>
            </a:solidFill>
          </a:ln>
        </p:spPr>
        <p:txBody>
          <a:bodyPr lIns="0" tIns="0" rIns="0" bIns="0" rtlCol="0" anchor="t">
            <a:spAutoFit/>
          </a:bodyPr>
          <a:lstStyle/>
          <a:p>
            <a:pPr>
              <a:lnSpc>
                <a:spcPts val="2640"/>
              </a:lnSpc>
            </a:pPr>
            <a:r>
              <a:rPr lang="en-US" sz="2400" dirty="0">
                <a:solidFill>
                  <a:srgbClr val="FF0000"/>
                </a:solidFill>
                <a:latin typeface="Calibri (MS) Italics"/>
              </a:rPr>
              <a:t>* </a:t>
            </a:r>
            <a:r>
              <a:rPr lang="en-US" sz="2400" dirty="0">
                <a:solidFill>
                  <a:schemeClr val="bg1"/>
                </a:solidFill>
                <a:latin typeface="Calibri (MS) Italics"/>
              </a:rPr>
              <a:t>subject to the regulatory oversight of the competent authority in the State</a:t>
            </a:r>
          </a:p>
        </p:txBody>
      </p:sp>
      <p:sp>
        <p:nvSpPr>
          <p:cNvPr id="10" name="Slide Number Placeholder 8">
            <a:extLst>
              <a:ext uri="{FF2B5EF4-FFF2-40B4-BE49-F238E27FC236}">
                <a16:creationId xmlns:a16="http://schemas.microsoft.com/office/drawing/2014/main" id="{9EB0053D-AA1F-2469-6716-5B55223DC4B4}"/>
              </a:ext>
            </a:extLst>
          </p:cNvPr>
          <p:cNvSpPr txBox="1">
            <a:spLocks/>
          </p:cNvSpPr>
          <p:nvPr/>
        </p:nvSpPr>
        <p:spPr>
          <a:xfrm>
            <a:off x="8656526" y="9791700"/>
            <a:ext cx="34886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5</a:t>
            </a:fld>
            <a:endParaRPr lang="en-US" dirty="0"/>
          </a:p>
        </p:txBody>
      </p:sp>
    </p:spTree>
    <p:extLst>
      <p:ext uri="{BB962C8B-B14F-4D97-AF65-F5344CB8AC3E}">
        <p14:creationId xmlns:p14="http://schemas.microsoft.com/office/powerpoint/2010/main" val="30734916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5">
            <a:extLst>
              <a:ext uri="{FF2B5EF4-FFF2-40B4-BE49-F238E27FC236}">
                <a16:creationId xmlns:a16="http://schemas.microsoft.com/office/drawing/2014/main" id="{B03A90ED-2054-44AE-6079-B016FE28C727}"/>
              </a:ext>
            </a:extLst>
          </p:cNvPr>
          <p:cNvSpPr txBox="1"/>
          <p:nvPr/>
        </p:nvSpPr>
        <p:spPr>
          <a:xfrm>
            <a:off x="934120" y="1086109"/>
            <a:ext cx="11562680" cy="789447"/>
          </a:xfrm>
          <a:prstGeom prst="rect">
            <a:avLst/>
          </a:prstGeom>
        </p:spPr>
        <p:txBody>
          <a:bodyPr lIns="0" tIns="0" rIns="0" bIns="0" rtlCol="0" anchor="t">
            <a:spAutoFit/>
          </a:bodyPr>
          <a:lstStyle/>
          <a:p>
            <a:pPr algn="just">
              <a:lnSpc>
                <a:spcPts val="6750"/>
              </a:lnSpc>
            </a:pPr>
            <a:r>
              <a:rPr lang="en-US" sz="3200" b="1" dirty="0">
                <a:solidFill>
                  <a:schemeClr val="accent1"/>
                </a:solidFill>
                <a:latin typeface="Calibri (MS)" panose="020B0604020202020204" charset="0"/>
                <a:cs typeface="Calibri (MS)" panose="020B0604020202020204" charset="0"/>
              </a:rPr>
              <a:t>New Definitions</a:t>
            </a:r>
          </a:p>
        </p:txBody>
      </p:sp>
      <p:sp>
        <p:nvSpPr>
          <p:cNvPr id="2" name="Freeform 4">
            <a:extLst>
              <a:ext uri="{FF2B5EF4-FFF2-40B4-BE49-F238E27FC236}">
                <a16:creationId xmlns:a16="http://schemas.microsoft.com/office/drawing/2014/main" id="{D022942C-6830-090B-00D7-8033E7B96CDF}"/>
              </a:ext>
            </a:extLst>
          </p:cNvPr>
          <p:cNvSpPr/>
          <p:nvPr/>
        </p:nvSpPr>
        <p:spPr>
          <a:xfrm>
            <a:off x="16611600" y="9550566"/>
            <a:ext cx="1412412" cy="622134"/>
          </a:xfrm>
          <a:custGeom>
            <a:avLst/>
            <a:gdLst/>
            <a:ahLst/>
            <a:cxnLst/>
            <a:rect l="l" t="t" r="r" b="b"/>
            <a:pathLst>
              <a:path w="1412412" h="622134">
                <a:moveTo>
                  <a:pt x="0" y="0"/>
                </a:moveTo>
                <a:lnTo>
                  <a:pt x="1412413" y="0"/>
                </a:lnTo>
                <a:lnTo>
                  <a:pt x="1412413" y="622134"/>
                </a:lnTo>
                <a:lnTo>
                  <a:pt x="0" y="622134"/>
                </a:lnTo>
                <a:lnTo>
                  <a:pt x="0" y="0"/>
                </a:lnTo>
                <a:close/>
              </a:path>
            </a:pathLst>
          </a:custGeom>
          <a:blipFill>
            <a:blip r:embed="rId3"/>
            <a:stretch>
              <a:fillRect/>
            </a:stretch>
          </a:blipFill>
        </p:spPr>
        <p:txBody>
          <a:bodyPr/>
          <a:lstStyle/>
          <a:p>
            <a:endParaRPr lang="en-GB" dirty="0"/>
          </a:p>
        </p:txBody>
      </p:sp>
      <p:sp>
        <p:nvSpPr>
          <p:cNvPr id="23" name="Slide Number Placeholder 8">
            <a:extLst>
              <a:ext uri="{FF2B5EF4-FFF2-40B4-BE49-F238E27FC236}">
                <a16:creationId xmlns:a16="http://schemas.microsoft.com/office/drawing/2014/main" id="{39F97B35-3109-733D-B3D5-000575B16417}"/>
              </a:ext>
            </a:extLst>
          </p:cNvPr>
          <p:cNvSpPr txBox="1">
            <a:spLocks/>
          </p:cNvSpPr>
          <p:nvPr/>
        </p:nvSpPr>
        <p:spPr>
          <a:xfrm>
            <a:off x="8656526" y="9791700"/>
            <a:ext cx="34886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6</a:t>
            </a:fld>
            <a:endParaRPr lang="en-US" dirty="0"/>
          </a:p>
        </p:txBody>
      </p:sp>
      <p:sp>
        <p:nvSpPr>
          <p:cNvPr id="4" name="TextBox 6">
            <a:extLst>
              <a:ext uri="{FF2B5EF4-FFF2-40B4-BE49-F238E27FC236}">
                <a16:creationId xmlns:a16="http://schemas.microsoft.com/office/drawing/2014/main" id="{754E2209-6600-64A1-5E26-AB2B430E7CFF}"/>
              </a:ext>
            </a:extLst>
          </p:cNvPr>
          <p:cNvSpPr txBox="1"/>
          <p:nvPr/>
        </p:nvSpPr>
        <p:spPr>
          <a:xfrm>
            <a:off x="1028700" y="2019300"/>
            <a:ext cx="4686300" cy="372603"/>
          </a:xfrm>
          <a:prstGeom prst="rect">
            <a:avLst/>
          </a:prstGeom>
        </p:spPr>
        <p:txBody>
          <a:bodyPr wrap="square" lIns="0" tIns="0" rIns="0" bIns="0" rtlCol="0" anchor="t">
            <a:spAutoFit/>
          </a:bodyPr>
          <a:lstStyle/>
          <a:p>
            <a:pPr>
              <a:lnSpc>
                <a:spcPts val="3079"/>
              </a:lnSpc>
            </a:pPr>
            <a:r>
              <a:rPr lang="en-US" sz="2199" dirty="0">
                <a:solidFill>
                  <a:srgbClr val="1768AB"/>
                </a:solidFill>
                <a:latin typeface="Calibri (MS) Bold"/>
              </a:rPr>
              <a:t>a. Qualifying Commodities</a:t>
            </a:r>
          </a:p>
        </p:txBody>
      </p:sp>
      <p:sp>
        <p:nvSpPr>
          <p:cNvPr id="5" name="TextBox 7">
            <a:extLst>
              <a:ext uri="{FF2B5EF4-FFF2-40B4-BE49-F238E27FC236}">
                <a16:creationId xmlns:a16="http://schemas.microsoft.com/office/drawing/2014/main" id="{6571860B-D118-2EB6-584C-F587FDB1C2E7}"/>
              </a:ext>
            </a:extLst>
          </p:cNvPr>
          <p:cNvSpPr txBox="1"/>
          <p:nvPr/>
        </p:nvSpPr>
        <p:spPr>
          <a:xfrm>
            <a:off x="1359828" y="2444115"/>
            <a:ext cx="15404171" cy="295658"/>
          </a:xfrm>
          <a:prstGeom prst="rect">
            <a:avLst/>
          </a:prstGeom>
        </p:spPr>
        <p:txBody>
          <a:bodyPr wrap="square" lIns="0" tIns="0" rIns="0" bIns="0" rtlCol="0" anchor="t">
            <a:spAutoFit/>
          </a:bodyPr>
          <a:lstStyle/>
          <a:p>
            <a:pPr algn="just">
              <a:lnSpc>
                <a:spcPts val="2309"/>
              </a:lnSpc>
            </a:pPr>
            <a:r>
              <a:rPr lang="en-US" sz="2199" dirty="0">
                <a:solidFill>
                  <a:srgbClr val="000000"/>
                </a:solidFill>
                <a:latin typeface="Calibri (MS)"/>
              </a:rPr>
              <a:t>Metals, minerals, energy and agricultural commodities that are traded on a </a:t>
            </a:r>
            <a:r>
              <a:rPr lang="en-US" sz="2199" dirty="0" err="1">
                <a:solidFill>
                  <a:srgbClr val="000000"/>
                </a:solidFill>
                <a:latin typeface="Calibri (MS)"/>
              </a:rPr>
              <a:t>Recognised</a:t>
            </a:r>
            <a:r>
              <a:rPr lang="en-US" sz="2199" dirty="0">
                <a:solidFill>
                  <a:srgbClr val="000000"/>
                </a:solidFill>
                <a:latin typeface="Calibri (MS)"/>
              </a:rPr>
              <a:t> Commodities Exchange Market in raw form</a:t>
            </a:r>
          </a:p>
        </p:txBody>
      </p:sp>
      <p:sp>
        <p:nvSpPr>
          <p:cNvPr id="6" name="TextBox 6">
            <a:extLst>
              <a:ext uri="{FF2B5EF4-FFF2-40B4-BE49-F238E27FC236}">
                <a16:creationId xmlns:a16="http://schemas.microsoft.com/office/drawing/2014/main" id="{E86F948F-8C3E-06D9-4682-EE5C01CA63BB}"/>
              </a:ext>
            </a:extLst>
          </p:cNvPr>
          <p:cNvSpPr txBox="1"/>
          <p:nvPr/>
        </p:nvSpPr>
        <p:spPr>
          <a:xfrm>
            <a:off x="1028700" y="3051427"/>
            <a:ext cx="9486899" cy="372603"/>
          </a:xfrm>
          <a:prstGeom prst="rect">
            <a:avLst/>
          </a:prstGeom>
        </p:spPr>
        <p:txBody>
          <a:bodyPr wrap="square" lIns="0" tIns="0" rIns="0" bIns="0" rtlCol="0" anchor="t">
            <a:spAutoFit/>
          </a:bodyPr>
          <a:lstStyle/>
          <a:p>
            <a:pPr>
              <a:lnSpc>
                <a:spcPts val="3079"/>
              </a:lnSpc>
            </a:pPr>
            <a:r>
              <a:rPr lang="en-US" sz="2199" dirty="0">
                <a:solidFill>
                  <a:srgbClr val="1768AB"/>
                </a:solidFill>
                <a:latin typeface="Calibri (MS) Bold"/>
              </a:rPr>
              <a:t>b. </a:t>
            </a:r>
            <a:r>
              <a:rPr lang="en-US" sz="2199" dirty="0" err="1">
                <a:solidFill>
                  <a:srgbClr val="1768AB"/>
                </a:solidFill>
                <a:latin typeface="Calibri (MS) Bold"/>
              </a:rPr>
              <a:t>Recognised</a:t>
            </a:r>
            <a:r>
              <a:rPr lang="en-US" sz="2199" dirty="0">
                <a:solidFill>
                  <a:srgbClr val="1768AB"/>
                </a:solidFill>
                <a:latin typeface="Calibri (MS) Bold"/>
              </a:rPr>
              <a:t> Commodities Exchange Market </a:t>
            </a:r>
          </a:p>
        </p:txBody>
      </p:sp>
      <p:sp>
        <p:nvSpPr>
          <p:cNvPr id="8" name="TextBox 7">
            <a:extLst>
              <a:ext uri="{FF2B5EF4-FFF2-40B4-BE49-F238E27FC236}">
                <a16:creationId xmlns:a16="http://schemas.microsoft.com/office/drawing/2014/main" id="{F7A81553-9471-39D7-0538-498087B83C11}"/>
              </a:ext>
            </a:extLst>
          </p:cNvPr>
          <p:cNvSpPr txBox="1"/>
          <p:nvPr/>
        </p:nvSpPr>
        <p:spPr>
          <a:xfrm>
            <a:off x="1359829" y="3476242"/>
            <a:ext cx="15404171" cy="590611"/>
          </a:xfrm>
          <a:prstGeom prst="rect">
            <a:avLst/>
          </a:prstGeom>
        </p:spPr>
        <p:txBody>
          <a:bodyPr wrap="square" lIns="0" tIns="0" rIns="0" bIns="0" rtlCol="0" anchor="t">
            <a:spAutoFit/>
          </a:bodyPr>
          <a:lstStyle/>
          <a:p>
            <a:pPr algn="just">
              <a:lnSpc>
                <a:spcPts val="2309"/>
              </a:lnSpc>
            </a:pPr>
            <a:r>
              <a:rPr lang="en-US" sz="2199" dirty="0">
                <a:solidFill>
                  <a:srgbClr val="000000"/>
                </a:solidFill>
                <a:latin typeface="Calibri (MS)"/>
              </a:rPr>
              <a:t>Any commodities exchange market established in the State that is licensed and regulated by the relevant Competent Authority, or any  commodities exchange market established and recognized outside the State of equal standing. </a:t>
            </a:r>
          </a:p>
        </p:txBody>
      </p:sp>
      <p:sp>
        <p:nvSpPr>
          <p:cNvPr id="9" name="TextBox 6">
            <a:extLst>
              <a:ext uri="{FF2B5EF4-FFF2-40B4-BE49-F238E27FC236}">
                <a16:creationId xmlns:a16="http://schemas.microsoft.com/office/drawing/2014/main" id="{27652266-A6B1-04F5-7A4D-A7F6D6E2AB3A}"/>
              </a:ext>
            </a:extLst>
          </p:cNvPr>
          <p:cNvSpPr txBox="1"/>
          <p:nvPr/>
        </p:nvSpPr>
        <p:spPr>
          <a:xfrm>
            <a:off x="1028700" y="4229100"/>
            <a:ext cx="9486899" cy="372603"/>
          </a:xfrm>
          <a:prstGeom prst="rect">
            <a:avLst/>
          </a:prstGeom>
        </p:spPr>
        <p:txBody>
          <a:bodyPr wrap="square" lIns="0" tIns="0" rIns="0" bIns="0" rtlCol="0" anchor="t">
            <a:spAutoFit/>
          </a:bodyPr>
          <a:lstStyle/>
          <a:p>
            <a:pPr>
              <a:lnSpc>
                <a:spcPts val="3079"/>
              </a:lnSpc>
            </a:pPr>
            <a:r>
              <a:rPr lang="en-US" sz="2199" dirty="0">
                <a:solidFill>
                  <a:srgbClr val="1768AB"/>
                </a:solidFill>
                <a:latin typeface="Calibri (MS) Bold"/>
              </a:rPr>
              <a:t>c. Qualifying Intellectual Property</a:t>
            </a:r>
          </a:p>
        </p:txBody>
      </p:sp>
      <p:sp>
        <p:nvSpPr>
          <p:cNvPr id="10" name="TextBox 9">
            <a:extLst>
              <a:ext uri="{FF2B5EF4-FFF2-40B4-BE49-F238E27FC236}">
                <a16:creationId xmlns:a16="http://schemas.microsoft.com/office/drawing/2014/main" id="{0CA7A2F1-EDC7-07AF-50BF-A83486FA3F36}"/>
              </a:ext>
            </a:extLst>
          </p:cNvPr>
          <p:cNvSpPr txBox="1"/>
          <p:nvPr/>
        </p:nvSpPr>
        <p:spPr>
          <a:xfrm>
            <a:off x="1359829" y="4653915"/>
            <a:ext cx="15404171" cy="1180516"/>
          </a:xfrm>
          <a:prstGeom prst="rect">
            <a:avLst/>
          </a:prstGeom>
        </p:spPr>
        <p:txBody>
          <a:bodyPr wrap="square" lIns="0" tIns="0" rIns="0" bIns="0" rtlCol="0" anchor="t">
            <a:spAutoFit/>
          </a:bodyPr>
          <a:lstStyle/>
          <a:p>
            <a:pPr algn="just">
              <a:lnSpc>
                <a:spcPts val="2309"/>
              </a:lnSpc>
            </a:pPr>
            <a:r>
              <a:rPr lang="en-US" sz="2199" dirty="0">
                <a:solidFill>
                  <a:srgbClr val="000000"/>
                </a:solidFill>
                <a:latin typeface="Calibri (MS)"/>
              </a:rPr>
              <a:t>Patents, Copyrighted Software and any right functionally equivalent to a Patent that is both legally protected and subject to a similar approval and registration process to a Patent, such as utility models, intellectual property assets that grant protection to plants and genetic material, orphan drug designations, and extensions of Patent protection, but not including any marketing related intellectual property assets, such as trademarks. </a:t>
            </a:r>
          </a:p>
        </p:txBody>
      </p:sp>
      <p:sp>
        <p:nvSpPr>
          <p:cNvPr id="11" name="TextBox 6">
            <a:extLst>
              <a:ext uri="{FF2B5EF4-FFF2-40B4-BE49-F238E27FC236}">
                <a16:creationId xmlns:a16="http://schemas.microsoft.com/office/drawing/2014/main" id="{AD21A19D-B9ED-9C7A-D445-FE950F4368E9}"/>
              </a:ext>
            </a:extLst>
          </p:cNvPr>
          <p:cNvSpPr txBox="1"/>
          <p:nvPr/>
        </p:nvSpPr>
        <p:spPr>
          <a:xfrm>
            <a:off x="1028700" y="5981700"/>
            <a:ext cx="9486899" cy="372603"/>
          </a:xfrm>
          <a:prstGeom prst="rect">
            <a:avLst/>
          </a:prstGeom>
        </p:spPr>
        <p:txBody>
          <a:bodyPr wrap="square" lIns="0" tIns="0" rIns="0" bIns="0" rtlCol="0" anchor="t">
            <a:spAutoFit/>
          </a:bodyPr>
          <a:lstStyle/>
          <a:p>
            <a:pPr>
              <a:lnSpc>
                <a:spcPts val="3079"/>
              </a:lnSpc>
            </a:pPr>
            <a:r>
              <a:rPr lang="en-US" sz="2199" dirty="0">
                <a:solidFill>
                  <a:srgbClr val="1768AB"/>
                </a:solidFill>
                <a:latin typeface="Calibri (MS) Bold"/>
              </a:rPr>
              <a:t>d. Patents</a:t>
            </a:r>
          </a:p>
        </p:txBody>
      </p:sp>
      <p:sp>
        <p:nvSpPr>
          <p:cNvPr id="12" name="TextBox 11">
            <a:extLst>
              <a:ext uri="{FF2B5EF4-FFF2-40B4-BE49-F238E27FC236}">
                <a16:creationId xmlns:a16="http://schemas.microsoft.com/office/drawing/2014/main" id="{3074869A-EE0D-2E48-6743-E2EC12AD88A5}"/>
              </a:ext>
            </a:extLst>
          </p:cNvPr>
          <p:cNvSpPr txBox="1"/>
          <p:nvPr/>
        </p:nvSpPr>
        <p:spPr>
          <a:xfrm>
            <a:off x="1359829" y="6406515"/>
            <a:ext cx="15404171" cy="295658"/>
          </a:xfrm>
          <a:prstGeom prst="rect">
            <a:avLst/>
          </a:prstGeom>
        </p:spPr>
        <p:txBody>
          <a:bodyPr wrap="square" lIns="0" tIns="0" rIns="0" bIns="0" rtlCol="0" anchor="t">
            <a:spAutoFit/>
          </a:bodyPr>
          <a:lstStyle/>
          <a:p>
            <a:pPr algn="just">
              <a:lnSpc>
                <a:spcPts val="2309"/>
              </a:lnSpc>
            </a:pPr>
            <a:r>
              <a:rPr lang="en-US" sz="2199" dirty="0">
                <a:solidFill>
                  <a:srgbClr val="000000"/>
                </a:solidFill>
                <a:latin typeface="Calibri (MS)"/>
              </a:rPr>
              <a:t>Any patent granted under the law regulating patents in the State or granted under the relevant law of a foreign jurisdiction. </a:t>
            </a:r>
          </a:p>
        </p:txBody>
      </p:sp>
      <p:sp>
        <p:nvSpPr>
          <p:cNvPr id="14" name="TextBox 6">
            <a:extLst>
              <a:ext uri="{FF2B5EF4-FFF2-40B4-BE49-F238E27FC236}">
                <a16:creationId xmlns:a16="http://schemas.microsoft.com/office/drawing/2014/main" id="{824FB7B1-66A8-45C2-57EE-F6A369592F8C}"/>
              </a:ext>
            </a:extLst>
          </p:cNvPr>
          <p:cNvSpPr txBox="1"/>
          <p:nvPr/>
        </p:nvSpPr>
        <p:spPr>
          <a:xfrm>
            <a:off x="1028700" y="6937627"/>
            <a:ext cx="9486899" cy="372603"/>
          </a:xfrm>
          <a:prstGeom prst="rect">
            <a:avLst/>
          </a:prstGeom>
        </p:spPr>
        <p:txBody>
          <a:bodyPr wrap="square" lIns="0" tIns="0" rIns="0" bIns="0" rtlCol="0" anchor="t">
            <a:spAutoFit/>
          </a:bodyPr>
          <a:lstStyle/>
          <a:p>
            <a:pPr>
              <a:lnSpc>
                <a:spcPts val="3079"/>
              </a:lnSpc>
            </a:pPr>
            <a:r>
              <a:rPr lang="en-US" sz="2199" dirty="0">
                <a:solidFill>
                  <a:srgbClr val="1768AB"/>
                </a:solidFill>
                <a:latin typeface="Calibri (MS) Bold"/>
              </a:rPr>
              <a:t>e. Copyrighted Software</a:t>
            </a:r>
          </a:p>
        </p:txBody>
      </p:sp>
      <p:sp>
        <p:nvSpPr>
          <p:cNvPr id="15" name="TextBox 14">
            <a:extLst>
              <a:ext uri="{FF2B5EF4-FFF2-40B4-BE49-F238E27FC236}">
                <a16:creationId xmlns:a16="http://schemas.microsoft.com/office/drawing/2014/main" id="{1463BE2C-02BC-88D8-1565-02A07F35F77B}"/>
              </a:ext>
            </a:extLst>
          </p:cNvPr>
          <p:cNvSpPr txBox="1"/>
          <p:nvPr/>
        </p:nvSpPr>
        <p:spPr>
          <a:xfrm>
            <a:off x="1359829" y="7362442"/>
            <a:ext cx="15404171" cy="590611"/>
          </a:xfrm>
          <a:prstGeom prst="rect">
            <a:avLst/>
          </a:prstGeom>
        </p:spPr>
        <p:txBody>
          <a:bodyPr wrap="square" lIns="0" tIns="0" rIns="0" bIns="0" rtlCol="0" anchor="t">
            <a:spAutoFit/>
          </a:bodyPr>
          <a:lstStyle/>
          <a:p>
            <a:pPr algn="just">
              <a:lnSpc>
                <a:spcPts val="2309"/>
              </a:lnSpc>
            </a:pPr>
            <a:r>
              <a:rPr lang="en-US" sz="2199" dirty="0">
                <a:solidFill>
                  <a:srgbClr val="000000"/>
                </a:solidFill>
                <a:latin typeface="Calibri (MS)"/>
              </a:rPr>
              <a:t>Any copyright subsisting in software granted under the law regulating copyrights in the State or granted under the relevant law of a foreign jurisdiction. </a:t>
            </a:r>
          </a:p>
        </p:txBody>
      </p:sp>
    </p:spTree>
    <p:extLst>
      <p:ext uri="{BB962C8B-B14F-4D97-AF65-F5344CB8AC3E}">
        <p14:creationId xmlns:p14="http://schemas.microsoft.com/office/powerpoint/2010/main" val="2860822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ppt_x"/>
                                          </p:val>
                                        </p:tav>
                                        <p:tav tm="100000">
                                          <p:val>
                                            <p:strVal val="#ppt_x"/>
                                          </p:val>
                                        </p:tav>
                                      </p:tavLst>
                                    </p:anim>
                                    <p:anim calcmode="lin" valueType="num">
                                      <p:cBhvr additive="base">
                                        <p:cTn id="5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9" grpId="0"/>
      <p:bldP spid="10" grpId="0"/>
      <p:bldP spid="11" grpId="0"/>
      <p:bldP spid="12" grpId="0"/>
      <p:bldP spid="1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79000"/>
            </a:blip>
            <a:stretch>
              <a:fillRect t="-22282" r="-5410" b="-1867"/>
            </a:stretch>
          </a:blipFill>
        </p:spPr>
        <p:txBody>
          <a:bodyPr/>
          <a:lstStyle/>
          <a:p>
            <a:endParaRPr lang="en-AE"/>
          </a:p>
        </p:txBody>
      </p:sp>
      <p:grpSp>
        <p:nvGrpSpPr>
          <p:cNvPr id="3" name="Group 3"/>
          <p:cNvGrpSpPr/>
          <p:nvPr/>
        </p:nvGrpSpPr>
        <p:grpSpPr>
          <a:xfrm>
            <a:off x="0" y="4192047"/>
            <a:ext cx="18288000" cy="1902906"/>
            <a:chOff x="0" y="0"/>
            <a:chExt cx="4816593" cy="501177"/>
          </a:xfrm>
        </p:grpSpPr>
        <p:sp>
          <p:nvSpPr>
            <p:cNvPr id="4" name="Freeform 4"/>
            <p:cNvSpPr/>
            <p:nvPr/>
          </p:nvSpPr>
          <p:spPr>
            <a:xfrm>
              <a:off x="0" y="0"/>
              <a:ext cx="4816592" cy="501177"/>
            </a:xfrm>
            <a:custGeom>
              <a:avLst/>
              <a:gdLst/>
              <a:ahLst/>
              <a:cxnLst/>
              <a:rect l="l" t="t" r="r" b="b"/>
              <a:pathLst>
                <a:path w="4816592" h="501177">
                  <a:moveTo>
                    <a:pt x="0" y="0"/>
                  </a:moveTo>
                  <a:lnTo>
                    <a:pt x="4816592" y="0"/>
                  </a:lnTo>
                  <a:lnTo>
                    <a:pt x="4816592" y="501177"/>
                  </a:lnTo>
                  <a:lnTo>
                    <a:pt x="0" y="501177"/>
                  </a:lnTo>
                  <a:close/>
                </a:path>
              </a:pathLst>
            </a:custGeom>
            <a:solidFill>
              <a:srgbClr val="8DB4D5">
                <a:alpha val="89804"/>
              </a:srgbClr>
            </a:solidFill>
          </p:spPr>
          <p:txBody>
            <a:bodyPr/>
            <a:lstStyle/>
            <a:p>
              <a:endParaRPr lang="en-AE"/>
            </a:p>
          </p:txBody>
        </p:sp>
        <p:sp>
          <p:nvSpPr>
            <p:cNvPr id="5" name="TextBox 5"/>
            <p:cNvSpPr txBox="1"/>
            <p:nvPr/>
          </p:nvSpPr>
          <p:spPr>
            <a:xfrm>
              <a:off x="0" y="38100"/>
              <a:ext cx="4816593" cy="463077"/>
            </a:xfrm>
            <a:prstGeom prst="rect">
              <a:avLst/>
            </a:prstGeom>
          </p:spPr>
          <p:txBody>
            <a:bodyPr lIns="50800" tIns="50800" rIns="50800" bIns="50800" rtlCol="0" anchor="ctr"/>
            <a:lstStyle/>
            <a:p>
              <a:pPr algn="ctr">
                <a:lnSpc>
                  <a:spcPts val="2282"/>
                </a:lnSpc>
              </a:pPr>
              <a:endParaRPr/>
            </a:p>
          </p:txBody>
        </p:sp>
      </p:grpSp>
      <p:sp>
        <p:nvSpPr>
          <p:cNvPr id="6" name="TextBox 6"/>
          <p:cNvSpPr txBox="1"/>
          <p:nvPr/>
        </p:nvSpPr>
        <p:spPr>
          <a:xfrm>
            <a:off x="2830202" y="4841558"/>
            <a:ext cx="12627597" cy="718185"/>
          </a:xfrm>
          <a:prstGeom prst="rect">
            <a:avLst/>
          </a:prstGeom>
        </p:spPr>
        <p:txBody>
          <a:bodyPr lIns="0" tIns="0" rIns="0" bIns="0" rtlCol="0" anchor="t">
            <a:spAutoFit/>
          </a:bodyPr>
          <a:lstStyle/>
          <a:p>
            <a:pPr algn="ctr">
              <a:lnSpc>
                <a:spcPts val="5444"/>
              </a:lnSpc>
            </a:pPr>
            <a:r>
              <a:rPr lang="en-US" sz="5499" b="1" dirty="0">
                <a:solidFill>
                  <a:srgbClr val="FFFFFF"/>
                </a:solidFill>
                <a:latin typeface="Proxima Nova Bold"/>
              </a:rPr>
              <a:t>Transfer Pricing</a:t>
            </a:r>
          </a:p>
        </p:txBody>
      </p:sp>
      <p:sp>
        <p:nvSpPr>
          <p:cNvPr id="7" name="TextBox 7"/>
          <p:cNvSpPr txBox="1"/>
          <p:nvPr/>
        </p:nvSpPr>
        <p:spPr>
          <a:xfrm>
            <a:off x="1028700" y="9697515"/>
            <a:ext cx="7544977" cy="371475"/>
          </a:xfrm>
          <a:prstGeom prst="rect">
            <a:avLst/>
          </a:prstGeom>
        </p:spPr>
        <p:txBody>
          <a:bodyPr lIns="0" tIns="0" rIns="0" bIns="0" rtlCol="0" anchor="t">
            <a:spAutoFit/>
          </a:bodyPr>
          <a:lstStyle/>
          <a:p>
            <a:pPr algn="just">
              <a:lnSpc>
                <a:spcPts val="3000"/>
              </a:lnSpc>
            </a:pPr>
            <a:r>
              <a:rPr lang="en-US" sz="2000" spc="-26">
                <a:solidFill>
                  <a:srgbClr val="FFFFFF"/>
                </a:solidFill>
                <a:latin typeface="Proxima Nova"/>
              </a:rPr>
              <a:t>© 2023 KPI</a:t>
            </a:r>
          </a:p>
        </p:txBody>
      </p:sp>
    </p:spTree>
    <p:extLst>
      <p:ext uri="{BB962C8B-B14F-4D97-AF65-F5344CB8AC3E}">
        <p14:creationId xmlns:p14="http://schemas.microsoft.com/office/powerpoint/2010/main" val="38057557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08C91AFB-DBCE-FADC-7702-92B7BF3CDF82}"/>
              </a:ext>
            </a:extLst>
          </p:cNvPr>
          <p:cNvSpPr txBox="1"/>
          <p:nvPr/>
        </p:nvSpPr>
        <p:spPr>
          <a:xfrm>
            <a:off x="934120" y="1511110"/>
            <a:ext cx="11562680" cy="6866623"/>
          </a:xfrm>
          <a:prstGeom prst="rect">
            <a:avLst/>
          </a:prstGeom>
        </p:spPr>
        <p:txBody>
          <a:bodyPr lIns="0" tIns="0" rIns="0" bIns="0" rtlCol="0" anchor="t">
            <a:spAutoFit/>
          </a:bodyPr>
          <a:lstStyle/>
          <a:p>
            <a:pPr algn="just">
              <a:lnSpc>
                <a:spcPts val="6750"/>
              </a:lnSpc>
            </a:pPr>
            <a:r>
              <a:rPr lang="en-US" sz="4000" u="sng" dirty="0">
                <a:solidFill>
                  <a:schemeClr val="accent1"/>
                </a:solidFill>
                <a:latin typeface="Calibri (MS)" panose="020B0604020202020204" charset="0"/>
                <a:cs typeface="Calibri (MS)" panose="020B0604020202020204" charset="0"/>
              </a:rPr>
              <a:t>Transfer Pricing</a:t>
            </a:r>
          </a:p>
          <a:p>
            <a:pPr marL="1028700" lvl="1" indent="-571500" algn="just">
              <a:lnSpc>
                <a:spcPts val="6750"/>
              </a:lnSpc>
              <a:buFont typeface="Arial" panose="020B0604020202020204" pitchFamily="34" charset="0"/>
              <a:buChar char="•"/>
            </a:pPr>
            <a:r>
              <a:rPr lang="en-US" sz="3200" dirty="0">
                <a:solidFill>
                  <a:srgbClr val="1768AB"/>
                </a:solidFill>
                <a:latin typeface="Calibri (MS)" panose="020B0604020202020204" charset="0"/>
                <a:cs typeface="Calibri (MS)" panose="020B0604020202020204" charset="0"/>
              </a:rPr>
              <a:t>Corporate Tax Law (Federal Decree Law No. 47 of 2022)</a:t>
            </a:r>
          </a:p>
          <a:p>
            <a:pPr marL="1485900" lvl="2" indent="-571500" algn="just">
              <a:lnSpc>
                <a:spcPts val="6750"/>
              </a:lnSpc>
              <a:buFont typeface="Wingdings" panose="05000000000000000000" pitchFamily="2" charset="2"/>
              <a:buChar char="ü"/>
            </a:pPr>
            <a:r>
              <a:rPr lang="en-US" sz="2800" dirty="0">
                <a:solidFill>
                  <a:srgbClr val="1768AB"/>
                </a:solidFill>
                <a:latin typeface="Calibri (MS)" panose="020B0604020202020204" charset="0"/>
                <a:cs typeface="Calibri (MS)" panose="020B0604020202020204" charset="0"/>
              </a:rPr>
              <a:t>Article 34 – Arms Length Principle </a:t>
            </a:r>
          </a:p>
          <a:p>
            <a:pPr marL="1485900" lvl="2" indent="-571500" algn="just">
              <a:lnSpc>
                <a:spcPts val="6750"/>
              </a:lnSpc>
              <a:buFont typeface="Wingdings" panose="05000000000000000000" pitchFamily="2" charset="2"/>
              <a:buChar char="ü"/>
            </a:pPr>
            <a:r>
              <a:rPr lang="en-US" sz="2800" dirty="0">
                <a:solidFill>
                  <a:srgbClr val="1768AB"/>
                </a:solidFill>
                <a:latin typeface="Calibri (MS)" panose="020B0604020202020204" charset="0"/>
                <a:cs typeface="Calibri (MS)" panose="020B0604020202020204" charset="0"/>
              </a:rPr>
              <a:t>Article 35 – Related Parties and Control </a:t>
            </a:r>
          </a:p>
          <a:p>
            <a:pPr marL="1485900" lvl="2" indent="-571500" algn="just">
              <a:lnSpc>
                <a:spcPts val="6750"/>
              </a:lnSpc>
              <a:buFont typeface="Wingdings" panose="05000000000000000000" pitchFamily="2" charset="2"/>
              <a:buChar char="ü"/>
            </a:pPr>
            <a:r>
              <a:rPr lang="en-US" sz="2800" dirty="0">
                <a:solidFill>
                  <a:srgbClr val="1768AB"/>
                </a:solidFill>
                <a:latin typeface="Calibri (MS)" panose="020B0604020202020204" charset="0"/>
                <a:cs typeface="Calibri (MS)" panose="020B0604020202020204" charset="0"/>
              </a:rPr>
              <a:t>Article 36 – Payments to Connected Persons </a:t>
            </a:r>
          </a:p>
          <a:p>
            <a:pPr marL="1028700" lvl="1" indent="-571500" algn="just">
              <a:lnSpc>
                <a:spcPts val="6750"/>
              </a:lnSpc>
              <a:buFont typeface="Arial" panose="020B0604020202020204" pitchFamily="34" charset="0"/>
              <a:buChar char="•"/>
            </a:pPr>
            <a:r>
              <a:rPr lang="en-US" sz="3200" dirty="0">
                <a:solidFill>
                  <a:srgbClr val="1768AB"/>
                </a:solidFill>
                <a:latin typeface="Calibri (MS)" panose="020B0604020202020204" charset="0"/>
                <a:cs typeface="Calibri (MS)" panose="020B0604020202020204" charset="0"/>
              </a:rPr>
              <a:t>Ministerial Decision No. 97 of 2023</a:t>
            </a:r>
          </a:p>
          <a:p>
            <a:pPr marL="1028700" lvl="1" indent="-571500" algn="just">
              <a:lnSpc>
                <a:spcPts val="6750"/>
              </a:lnSpc>
              <a:buFont typeface="Arial" panose="020B0604020202020204" pitchFamily="34" charset="0"/>
              <a:buChar char="•"/>
            </a:pPr>
            <a:r>
              <a:rPr lang="en-US" sz="3200" dirty="0">
                <a:solidFill>
                  <a:srgbClr val="1768AB"/>
                </a:solidFill>
                <a:latin typeface="Calibri (MS)" panose="020B0604020202020204" charset="0"/>
                <a:cs typeface="Calibri (MS)" panose="020B0604020202020204" charset="0"/>
              </a:rPr>
              <a:t>Transfer Pricing Guide issued by FTA</a:t>
            </a:r>
          </a:p>
          <a:p>
            <a:pPr marL="1028700" lvl="1" indent="-571500" algn="just">
              <a:lnSpc>
                <a:spcPts val="6750"/>
              </a:lnSpc>
              <a:buFont typeface="Arial" panose="020B0604020202020204" pitchFamily="34" charset="0"/>
              <a:buChar char="•"/>
            </a:pPr>
            <a:r>
              <a:rPr lang="en-US" sz="3200" dirty="0">
                <a:solidFill>
                  <a:srgbClr val="FF0000"/>
                </a:solidFill>
                <a:latin typeface="Calibri (MS)" panose="020B0604020202020204" charset="0"/>
                <a:cs typeface="Calibri (MS)" panose="020B0604020202020204" charset="0"/>
              </a:rPr>
              <a:t>OECD TP guidelines</a:t>
            </a:r>
          </a:p>
        </p:txBody>
      </p:sp>
      <p:sp>
        <p:nvSpPr>
          <p:cNvPr id="4" name="Freeform 4">
            <a:extLst>
              <a:ext uri="{FF2B5EF4-FFF2-40B4-BE49-F238E27FC236}">
                <a16:creationId xmlns:a16="http://schemas.microsoft.com/office/drawing/2014/main" id="{89C00AD7-78DF-D8A7-FFF0-C21C394B133A}"/>
              </a:ext>
            </a:extLst>
          </p:cNvPr>
          <p:cNvSpPr/>
          <p:nvPr/>
        </p:nvSpPr>
        <p:spPr>
          <a:xfrm>
            <a:off x="16611600" y="9550566"/>
            <a:ext cx="1412412" cy="622134"/>
          </a:xfrm>
          <a:custGeom>
            <a:avLst/>
            <a:gdLst/>
            <a:ahLst/>
            <a:cxnLst/>
            <a:rect l="l" t="t" r="r" b="b"/>
            <a:pathLst>
              <a:path w="1412412" h="622134">
                <a:moveTo>
                  <a:pt x="0" y="0"/>
                </a:moveTo>
                <a:lnTo>
                  <a:pt x="1412413" y="0"/>
                </a:lnTo>
                <a:lnTo>
                  <a:pt x="1412413" y="622134"/>
                </a:lnTo>
                <a:lnTo>
                  <a:pt x="0" y="622134"/>
                </a:lnTo>
                <a:lnTo>
                  <a:pt x="0" y="0"/>
                </a:lnTo>
                <a:close/>
              </a:path>
            </a:pathLst>
          </a:custGeom>
          <a:blipFill>
            <a:blip r:embed="rId2"/>
            <a:stretch>
              <a:fillRect/>
            </a:stretch>
          </a:blipFill>
        </p:spPr>
        <p:txBody>
          <a:bodyPr/>
          <a:lstStyle/>
          <a:p>
            <a:endParaRPr lang="en-GB" dirty="0"/>
          </a:p>
        </p:txBody>
      </p:sp>
      <p:sp>
        <p:nvSpPr>
          <p:cNvPr id="7" name="Slide Number Placeholder 8">
            <a:extLst>
              <a:ext uri="{FF2B5EF4-FFF2-40B4-BE49-F238E27FC236}">
                <a16:creationId xmlns:a16="http://schemas.microsoft.com/office/drawing/2014/main" id="{AE55B228-7C2E-466F-1B51-6D2318FA718F}"/>
              </a:ext>
            </a:extLst>
          </p:cNvPr>
          <p:cNvSpPr txBox="1">
            <a:spLocks/>
          </p:cNvSpPr>
          <p:nvPr/>
        </p:nvSpPr>
        <p:spPr>
          <a:xfrm>
            <a:off x="8656526" y="9791700"/>
            <a:ext cx="34886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8</a:t>
            </a:fld>
            <a:endParaRPr lang="en-US" dirty="0"/>
          </a:p>
        </p:txBody>
      </p:sp>
    </p:spTree>
    <p:extLst>
      <p:ext uri="{BB962C8B-B14F-4D97-AF65-F5344CB8AC3E}">
        <p14:creationId xmlns:p14="http://schemas.microsoft.com/office/powerpoint/2010/main" val="29235960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5">
            <a:extLst>
              <a:ext uri="{FF2B5EF4-FFF2-40B4-BE49-F238E27FC236}">
                <a16:creationId xmlns:a16="http://schemas.microsoft.com/office/drawing/2014/main" id="{B03A90ED-2054-44AE-6079-B016FE28C727}"/>
              </a:ext>
            </a:extLst>
          </p:cNvPr>
          <p:cNvSpPr txBox="1"/>
          <p:nvPr/>
        </p:nvSpPr>
        <p:spPr>
          <a:xfrm>
            <a:off x="914400" y="7810500"/>
            <a:ext cx="16383000" cy="762388"/>
          </a:xfrm>
          <a:prstGeom prst="rect">
            <a:avLst/>
          </a:prstGeom>
        </p:spPr>
        <p:txBody>
          <a:bodyPr wrap="square" lIns="0" tIns="0" rIns="0" bIns="0" rtlCol="0" anchor="t">
            <a:spAutoFit/>
          </a:bodyPr>
          <a:lstStyle/>
          <a:p>
            <a:pPr algn="ctr">
              <a:lnSpc>
                <a:spcPts val="6750"/>
              </a:lnSpc>
            </a:pPr>
            <a:r>
              <a:rPr lang="en-US" sz="3200" b="1" dirty="0">
                <a:solidFill>
                  <a:schemeClr val="accent1"/>
                </a:solidFill>
                <a:latin typeface="Calibri (MS)" panose="020B0604020202020204" charset="0"/>
                <a:cs typeface="Calibri (MS)" panose="020B0604020202020204" charset="0"/>
              </a:rPr>
              <a:t>Poll Time</a:t>
            </a:r>
          </a:p>
        </p:txBody>
      </p:sp>
      <p:sp>
        <p:nvSpPr>
          <p:cNvPr id="2" name="Freeform 4">
            <a:extLst>
              <a:ext uri="{FF2B5EF4-FFF2-40B4-BE49-F238E27FC236}">
                <a16:creationId xmlns:a16="http://schemas.microsoft.com/office/drawing/2014/main" id="{D022942C-6830-090B-00D7-8033E7B96CDF}"/>
              </a:ext>
            </a:extLst>
          </p:cNvPr>
          <p:cNvSpPr/>
          <p:nvPr/>
        </p:nvSpPr>
        <p:spPr>
          <a:xfrm>
            <a:off x="16611600" y="9550566"/>
            <a:ext cx="1412412" cy="622134"/>
          </a:xfrm>
          <a:custGeom>
            <a:avLst/>
            <a:gdLst/>
            <a:ahLst/>
            <a:cxnLst/>
            <a:rect l="l" t="t" r="r" b="b"/>
            <a:pathLst>
              <a:path w="1412412" h="622134">
                <a:moveTo>
                  <a:pt x="0" y="0"/>
                </a:moveTo>
                <a:lnTo>
                  <a:pt x="1412413" y="0"/>
                </a:lnTo>
                <a:lnTo>
                  <a:pt x="1412413" y="622134"/>
                </a:lnTo>
                <a:lnTo>
                  <a:pt x="0" y="622134"/>
                </a:lnTo>
                <a:lnTo>
                  <a:pt x="0" y="0"/>
                </a:lnTo>
                <a:close/>
              </a:path>
            </a:pathLst>
          </a:custGeom>
          <a:blipFill>
            <a:blip r:embed="rId3"/>
            <a:stretch>
              <a:fillRect/>
            </a:stretch>
          </a:blipFill>
        </p:spPr>
        <p:txBody>
          <a:bodyPr/>
          <a:lstStyle/>
          <a:p>
            <a:endParaRPr lang="en-GB" dirty="0"/>
          </a:p>
        </p:txBody>
      </p:sp>
      <p:sp>
        <p:nvSpPr>
          <p:cNvPr id="23" name="Slide Number Placeholder 8">
            <a:extLst>
              <a:ext uri="{FF2B5EF4-FFF2-40B4-BE49-F238E27FC236}">
                <a16:creationId xmlns:a16="http://schemas.microsoft.com/office/drawing/2014/main" id="{39F97B35-3109-733D-B3D5-000575B16417}"/>
              </a:ext>
            </a:extLst>
          </p:cNvPr>
          <p:cNvSpPr txBox="1">
            <a:spLocks/>
          </p:cNvSpPr>
          <p:nvPr/>
        </p:nvSpPr>
        <p:spPr>
          <a:xfrm>
            <a:off x="8656526" y="9791700"/>
            <a:ext cx="34886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9</a:t>
            </a:fld>
            <a:endParaRPr lang="en-US" dirty="0"/>
          </a:p>
        </p:txBody>
      </p:sp>
    </p:spTree>
    <p:extLst>
      <p:ext uri="{BB962C8B-B14F-4D97-AF65-F5344CB8AC3E}">
        <p14:creationId xmlns:p14="http://schemas.microsoft.com/office/powerpoint/2010/main" val="15570647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4799</TotalTime>
  <Words>933</Words>
  <Application>Microsoft Macintosh PowerPoint</Application>
  <PresentationFormat>Custom</PresentationFormat>
  <Paragraphs>127</Paragraphs>
  <Slides>12</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Arial</vt:lpstr>
      <vt:lpstr>Proxima Nova</vt:lpstr>
      <vt:lpstr>Calibri (MS) Italics</vt:lpstr>
      <vt:lpstr>Calibri</vt:lpstr>
      <vt:lpstr>Calibri (MS) Bold</vt:lpstr>
      <vt:lpstr>Wingdings</vt:lpstr>
      <vt:lpstr>Calibri (MS)</vt:lpstr>
      <vt:lpstr>Proxima Nova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Free Zone Person - KPI V01</dc:title>
  <cp:lastModifiedBy>Nicole | KPI</cp:lastModifiedBy>
  <cp:revision>179</cp:revision>
  <dcterms:created xsi:type="dcterms:W3CDTF">2006-08-16T00:00:00Z</dcterms:created>
  <dcterms:modified xsi:type="dcterms:W3CDTF">2023-11-09T06:06:04Z</dcterms:modified>
  <dc:identifier>DAFlTwzXsLw</dc:identifier>
</cp:coreProperties>
</file>